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0"/>
  </p:notesMasterIdLst>
  <p:sldIdLst>
    <p:sldId id="257" r:id="rId2"/>
    <p:sldId id="256" r:id="rId3"/>
    <p:sldId id="265" r:id="rId4"/>
    <p:sldId id="258" r:id="rId5"/>
    <p:sldId id="260" r:id="rId6"/>
    <p:sldId id="263" r:id="rId7"/>
    <p:sldId id="264" r:id="rId8"/>
    <p:sldId id="261" r:id="rId9"/>
    <p:sldId id="267" r:id="rId10"/>
    <p:sldId id="262" r:id="rId11"/>
    <p:sldId id="266" r:id="rId12"/>
    <p:sldId id="268" r:id="rId13"/>
    <p:sldId id="269" r:id="rId14"/>
    <p:sldId id="275" r:id="rId15"/>
    <p:sldId id="271" r:id="rId16"/>
    <p:sldId id="272" r:id="rId17"/>
    <p:sldId id="273" r:id="rId18"/>
    <p:sldId id="274" r:id="rId1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D62BFB45-391B-4487-95C9-92AC211F5046}">
          <p14:sldIdLst>
            <p14:sldId id="257"/>
            <p14:sldId id="256"/>
            <p14:sldId id="265"/>
            <p14:sldId id="258"/>
            <p14:sldId id="260"/>
            <p14:sldId id="263"/>
            <p14:sldId id="264"/>
            <p14:sldId id="261"/>
            <p14:sldId id="267"/>
            <p14:sldId id="262"/>
            <p14:sldId id="266"/>
            <p14:sldId id="268"/>
            <p14:sldId id="269"/>
            <p14:sldId id="275"/>
            <p14:sldId id="271"/>
            <p14:sldId id="272"/>
            <p14:sldId id="273"/>
            <p14:sldId id="274"/>
          </p14:sldIdLst>
        </p14:section>
        <p14:section name="无标题节" id="{4ACE17DD-743B-474A-A7F5-6B731720BC0B}">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6" d="100"/>
          <a:sy n="66" d="100"/>
        </p:scale>
        <p:origin x="663" y="4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___.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Admin\Desktop\RL.xlsx"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zh-CN" altLang="en-US"/>
              <a:t>强化学习优化结果</a:t>
            </a:r>
          </a:p>
        </c:rich>
      </c:tx>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lineChart>
        <c:grouping val="standard"/>
        <c:varyColors val="0"/>
        <c:ser>
          <c:idx val="0"/>
          <c:order val="0"/>
          <c:spPr>
            <a:ln w="28575" cap="rnd">
              <a:solidFill>
                <a:schemeClr val="accent1"/>
              </a:solidFill>
              <a:round/>
            </a:ln>
            <a:effectLst/>
          </c:spPr>
          <c:marker>
            <c:symbol val="none"/>
          </c:marker>
          <c:val>
            <c:numRef>
              <c:f>Sheet1!$E$2:$E$30</c:f>
              <c:numCache>
                <c:formatCode>General</c:formatCode>
                <c:ptCount val="29"/>
                <c:pt idx="0">
                  <c:v>19.651269899999999</c:v>
                </c:pt>
                <c:pt idx="1">
                  <c:v>19.841397499999999</c:v>
                </c:pt>
                <c:pt idx="2">
                  <c:v>19.757658399999901</c:v>
                </c:pt>
                <c:pt idx="3">
                  <c:v>19.669178499999902</c:v>
                </c:pt>
                <c:pt idx="4">
                  <c:v>19.577152499999901</c:v>
                </c:pt>
                <c:pt idx="5">
                  <c:v>19.693405299999998</c:v>
                </c:pt>
                <c:pt idx="6">
                  <c:v>19.685333100000001</c:v>
                </c:pt>
                <c:pt idx="7">
                  <c:v>19.649201699999999</c:v>
                </c:pt>
                <c:pt idx="8">
                  <c:v>19.5496993</c:v>
                </c:pt>
                <c:pt idx="9">
                  <c:v>19.647888399999999</c:v>
                </c:pt>
                <c:pt idx="10">
                  <c:v>19.577274599999999</c:v>
                </c:pt>
                <c:pt idx="11">
                  <c:v>19.6778546</c:v>
                </c:pt>
                <c:pt idx="12">
                  <c:v>19.605892799999999</c:v>
                </c:pt>
                <c:pt idx="13">
                  <c:v>19.6727609</c:v>
                </c:pt>
                <c:pt idx="14">
                  <c:v>19.523463799999998</c:v>
                </c:pt>
                <c:pt idx="15">
                  <c:v>19.585054599999999</c:v>
                </c:pt>
                <c:pt idx="16">
                  <c:v>19.737932000000001</c:v>
                </c:pt>
                <c:pt idx="17">
                  <c:v>19.558582299999902</c:v>
                </c:pt>
                <c:pt idx="18">
                  <c:v>19.582235799999999</c:v>
                </c:pt>
                <c:pt idx="19">
                  <c:v>19.674753899999999</c:v>
                </c:pt>
                <c:pt idx="20">
                  <c:v>19.500643799999999</c:v>
                </c:pt>
                <c:pt idx="21">
                  <c:v>19.409068699999999</c:v>
                </c:pt>
                <c:pt idx="22">
                  <c:v>19.582124</c:v>
                </c:pt>
                <c:pt idx="23">
                  <c:v>19.639985200000002</c:v>
                </c:pt>
                <c:pt idx="24">
                  <c:v>19.643670599999901</c:v>
                </c:pt>
                <c:pt idx="25">
                  <c:v>19.6058497</c:v>
                </c:pt>
                <c:pt idx="26">
                  <c:v>19.4835501999999</c:v>
                </c:pt>
                <c:pt idx="27">
                  <c:v>19.661783400000001</c:v>
                </c:pt>
                <c:pt idx="28">
                  <c:v>19.7765056</c:v>
                </c:pt>
              </c:numCache>
            </c:numRef>
          </c:val>
          <c:smooth val="0"/>
          <c:extLst>
            <c:ext xmlns:c16="http://schemas.microsoft.com/office/drawing/2014/chart" uri="{C3380CC4-5D6E-409C-BE32-E72D297353CC}">
              <c16:uniqueId val="{00000000-979F-462D-85B2-6B3128B4DF87}"/>
            </c:ext>
          </c:extLst>
        </c:ser>
        <c:dLbls>
          <c:showLegendKey val="0"/>
          <c:showVal val="0"/>
          <c:showCatName val="0"/>
          <c:showSerName val="0"/>
          <c:showPercent val="0"/>
          <c:showBubbleSize val="0"/>
        </c:dLbls>
        <c:smooth val="0"/>
        <c:axId val="474273184"/>
        <c:axId val="474266944"/>
      </c:lineChart>
      <c:catAx>
        <c:axId val="474273184"/>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CN"/>
                  <a:t>iteration</a:t>
                </a:r>
                <a:endParaRPr lang="zh-CN" altLang="en-US"/>
              </a:p>
            </c:rich>
          </c:tx>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title>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474266944"/>
        <c:crosses val="autoZero"/>
        <c:auto val="1"/>
        <c:lblAlgn val="ctr"/>
        <c:lblOffset val="100"/>
        <c:noMultiLvlLbl val="0"/>
      </c:catAx>
      <c:valAx>
        <c:axId val="47426694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CN"/>
                  <a:t>mcpi_20days</a:t>
                </a:r>
                <a:endParaRPr lang="zh-CN" altLang="en-US"/>
              </a:p>
            </c:rich>
          </c:tx>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47427318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CN"/>
              <a:t>cmaes</a:t>
            </a:r>
            <a:r>
              <a:rPr lang="zh-CN" altLang="en-US"/>
              <a:t>优化算法优化结果</a:t>
            </a:r>
          </a:p>
        </c:rich>
      </c:tx>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lineChart>
        <c:grouping val="standard"/>
        <c:varyColors val="0"/>
        <c:ser>
          <c:idx val="0"/>
          <c:order val="0"/>
          <c:spPr>
            <a:ln w="28575" cap="rnd">
              <a:solidFill>
                <a:schemeClr val="accent1"/>
              </a:solidFill>
              <a:round/>
            </a:ln>
            <a:effectLst/>
          </c:spPr>
          <c:marker>
            <c:symbol val="none"/>
          </c:marker>
          <c:val>
            <c:numRef>
              <c:f>Sheet7!$A$1:$A$30</c:f>
              <c:numCache>
                <c:formatCode>General</c:formatCode>
                <c:ptCount val="30"/>
                <c:pt idx="0">
                  <c:v>25.279633</c:v>
                </c:pt>
                <c:pt idx="1">
                  <c:v>24.980249000000001</c:v>
                </c:pt>
                <c:pt idx="2">
                  <c:v>24.704981</c:v>
                </c:pt>
                <c:pt idx="3">
                  <c:v>25.175460999999999</c:v>
                </c:pt>
                <c:pt idx="4">
                  <c:v>25.558948999999998</c:v>
                </c:pt>
                <c:pt idx="5">
                  <c:v>25.573014000000001</c:v>
                </c:pt>
                <c:pt idx="6">
                  <c:v>25.520536</c:v>
                </c:pt>
                <c:pt idx="7">
                  <c:v>26.018440999999999</c:v>
                </c:pt>
                <c:pt idx="8">
                  <c:v>25.531071000000001</c:v>
                </c:pt>
                <c:pt idx="9">
                  <c:v>25.366775000000001</c:v>
                </c:pt>
                <c:pt idx="10">
                  <c:v>25.579822</c:v>
                </c:pt>
                <c:pt idx="11">
                  <c:v>24.868948</c:v>
                </c:pt>
                <c:pt idx="12">
                  <c:v>25.955563000000001</c:v>
                </c:pt>
                <c:pt idx="13">
                  <c:v>25.108640999999999</c:v>
                </c:pt>
                <c:pt idx="14">
                  <c:v>25.330833999999999</c:v>
                </c:pt>
                <c:pt idx="15">
                  <c:v>25.524256999999999</c:v>
                </c:pt>
                <c:pt idx="16">
                  <c:v>25.420901000000001</c:v>
                </c:pt>
                <c:pt idx="17">
                  <c:v>25.569852000000001</c:v>
                </c:pt>
                <c:pt idx="18">
                  <c:v>25.719694</c:v>
                </c:pt>
                <c:pt idx="19">
                  <c:v>25.378060000000001</c:v>
                </c:pt>
                <c:pt idx="20">
                  <c:v>25.571368</c:v>
                </c:pt>
                <c:pt idx="21">
                  <c:v>25.42737</c:v>
                </c:pt>
                <c:pt idx="22">
                  <c:v>24.638947000000002</c:v>
                </c:pt>
                <c:pt idx="23">
                  <c:v>25.553916999999998</c:v>
                </c:pt>
                <c:pt idx="24">
                  <c:v>25.174983000000001</c:v>
                </c:pt>
                <c:pt idx="25">
                  <c:v>25.207039000000002</c:v>
                </c:pt>
                <c:pt idx="26">
                  <c:v>25.417717</c:v>
                </c:pt>
                <c:pt idx="27">
                  <c:v>25.59309</c:v>
                </c:pt>
                <c:pt idx="28">
                  <c:v>25.604514000000002</c:v>
                </c:pt>
                <c:pt idx="29">
                  <c:v>24.946753000000001</c:v>
                </c:pt>
              </c:numCache>
            </c:numRef>
          </c:val>
          <c:smooth val="0"/>
          <c:extLst>
            <c:ext xmlns:c16="http://schemas.microsoft.com/office/drawing/2014/chart" uri="{C3380CC4-5D6E-409C-BE32-E72D297353CC}">
              <c16:uniqueId val="{00000000-865E-40B3-AEB8-003C1A22B83F}"/>
            </c:ext>
          </c:extLst>
        </c:ser>
        <c:dLbls>
          <c:showLegendKey val="0"/>
          <c:showVal val="0"/>
          <c:showCatName val="0"/>
          <c:showSerName val="0"/>
          <c:showPercent val="0"/>
          <c:showBubbleSize val="0"/>
        </c:dLbls>
        <c:smooth val="0"/>
        <c:axId val="589607888"/>
        <c:axId val="589604976"/>
      </c:lineChart>
      <c:catAx>
        <c:axId val="589607888"/>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CN"/>
                  <a:t>iteration</a:t>
                </a:r>
                <a:endParaRPr lang="zh-CN" altLang="en-US"/>
              </a:p>
            </c:rich>
          </c:tx>
          <c:layout>
            <c:manualLayout>
              <c:xMode val="edge"/>
              <c:yMode val="edge"/>
              <c:x val="0.47083902012248469"/>
              <c:y val="0.87245370370370356"/>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title>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589604976"/>
        <c:crosses val="autoZero"/>
        <c:auto val="1"/>
        <c:lblAlgn val="ctr"/>
        <c:lblOffset val="100"/>
        <c:noMultiLvlLbl val="0"/>
      </c:catAx>
      <c:valAx>
        <c:axId val="58960497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CN"/>
                  <a:t>mcpi_20days</a:t>
                </a:r>
                <a:endParaRPr lang="zh-CN" altLang="en-US"/>
              </a:p>
            </c:rich>
          </c:tx>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58960788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295BBFB-B74B-4613-8429-95DC0FFCAC21}" type="datetimeFigureOut">
              <a:rPr lang="zh-CN" altLang="en-US" smtClean="0"/>
              <a:t>2018/10/13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DD178E-8169-4AD7-AB9B-5819B4D69734}" type="slidenum">
              <a:rPr lang="zh-CN" altLang="en-US" smtClean="0"/>
              <a:t>‹#›</a:t>
            </a:fld>
            <a:endParaRPr lang="zh-CN" altLang="en-US"/>
          </a:p>
        </p:txBody>
      </p:sp>
    </p:spTree>
    <p:extLst>
      <p:ext uri="{BB962C8B-B14F-4D97-AF65-F5344CB8AC3E}">
        <p14:creationId xmlns:p14="http://schemas.microsoft.com/office/powerpoint/2010/main" val="3856988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DD178E-8169-4AD7-AB9B-5819B4D69734}" type="slidenum">
              <a:rPr lang="zh-CN" altLang="en-US" smtClean="0"/>
              <a:t>1</a:t>
            </a:fld>
            <a:endParaRPr lang="zh-CN" altLang="en-US"/>
          </a:p>
        </p:txBody>
      </p:sp>
    </p:spTree>
    <p:extLst>
      <p:ext uri="{BB962C8B-B14F-4D97-AF65-F5344CB8AC3E}">
        <p14:creationId xmlns:p14="http://schemas.microsoft.com/office/powerpoint/2010/main" val="28511014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⼦代是</a:t>
            </a:r>
          </a:p>
          <a:p>
            <a:r>
              <a:rPr lang="zh-CN" altLang="en-US" dirty="0" smtClean="0"/>
              <a:t>通过在多维正态分布</a:t>
            </a:r>
            <a:r>
              <a:rPr lang="en-US" altLang="zh-CN" dirty="0" smtClean="0"/>
              <a:t>N(</a:t>
            </a:r>
            <a:r>
              <a:rPr lang="en-US" altLang="zh-CN" dirty="0" err="1" smtClean="0"/>
              <a:t>m,C</a:t>
            </a:r>
            <a:r>
              <a:rPr lang="en-US" altLang="zh-CN" dirty="0" smtClean="0"/>
              <a:t>) </a:t>
            </a:r>
            <a:r>
              <a:rPr lang="zh-CN" altLang="en-US" dirty="0" smtClean="0"/>
              <a:t>中抽样产⽣，</a:t>
            </a:r>
            <a:r>
              <a:rPr lang="en-US" altLang="zh-CN" dirty="0" smtClean="0"/>
              <a:t>m </a:t>
            </a:r>
            <a:r>
              <a:rPr lang="zh-CN" altLang="en-US" dirty="0" smtClean="0"/>
              <a:t>是种群的均值，</a:t>
            </a:r>
            <a:r>
              <a:rPr lang="en-US" altLang="zh-CN" dirty="0" smtClean="0"/>
              <a:t>C </a:t>
            </a:r>
            <a:r>
              <a:rPr lang="zh-CN" altLang="en-US" dirty="0" smtClean="0"/>
              <a:t>是种群的协⽅差矩</a:t>
            </a:r>
          </a:p>
          <a:p>
            <a:r>
              <a:rPr lang="zh-CN" altLang="en-US" dirty="0" smtClean="0"/>
              <a:t>阵。其中</a:t>
            </a:r>
            <a:r>
              <a:rPr lang="en-US" altLang="zh-CN" dirty="0" smtClean="0"/>
              <a:t>m </a:t>
            </a:r>
            <a:r>
              <a:rPr lang="zh-CN" altLang="en-US" dirty="0" smtClean="0"/>
              <a:t>的不断更新使得获得最优解的似然性最⼤化，协⽅差矩阵</a:t>
            </a:r>
            <a:r>
              <a:rPr lang="en-US" altLang="zh-CN" dirty="0" smtClean="0"/>
              <a:t>C </a:t>
            </a:r>
            <a:r>
              <a:rPr lang="zh-CN" altLang="en-US" dirty="0" smtClean="0"/>
              <a:t>的更新使</a:t>
            </a:r>
          </a:p>
          <a:p>
            <a:r>
              <a:rPr lang="zh-CN" altLang="en-US" dirty="0" smtClean="0"/>
              <a:t>得下⼀成功搜索步的似然最⼤化。协⽅差矩阵</a:t>
            </a:r>
            <a:r>
              <a:rPr lang="en-US" altLang="zh-CN" dirty="0" smtClean="0"/>
              <a:t>C </a:t>
            </a:r>
            <a:r>
              <a:rPr lang="zh-CN" altLang="en-US" dirty="0" smtClean="0"/>
              <a:t>中包含了⼦代群体和⽗代群体均</a:t>
            </a:r>
          </a:p>
          <a:p>
            <a:r>
              <a:rPr lang="zh-CN" altLang="en-US" dirty="0" smtClean="0"/>
              <a:t>值</a:t>
            </a:r>
            <a:r>
              <a:rPr lang="en-US" altLang="zh-CN" dirty="0" smtClean="0"/>
              <a:t>m </a:t>
            </a:r>
            <a:r>
              <a:rPr lang="zh-CN" altLang="en-US" dirty="0" smtClean="0"/>
              <a:t>之间的关系，具有很强的引导性，避免了传统⽅法中⼤量的⽆效变异</a:t>
            </a:r>
            <a:endParaRPr lang="zh-CN" altLang="en-US" dirty="0"/>
          </a:p>
        </p:txBody>
      </p:sp>
      <p:sp>
        <p:nvSpPr>
          <p:cNvPr id="4" name="灯片编号占位符 3"/>
          <p:cNvSpPr>
            <a:spLocks noGrp="1"/>
          </p:cNvSpPr>
          <p:nvPr>
            <p:ph type="sldNum" sz="quarter" idx="10"/>
          </p:nvPr>
        </p:nvSpPr>
        <p:spPr/>
        <p:txBody>
          <a:bodyPr/>
          <a:lstStyle/>
          <a:p>
            <a:fld id="{EFD37174-C859-4E5E-9FF4-C9DFB98E5088}" type="slidenum">
              <a:rPr lang="zh-CN" altLang="en-US" smtClean="0"/>
              <a:t>6</a:t>
            </a:fld>
            <a:endParaRPr lang="zh-CN" altLang="en-US"/>
          </a:p>
        </p:txBody>
      </p:sp>
    </p:spTree>
    <p:extLst>
      <p:ext uri="{BB962C8B-B14F-4D97-AF65-F5344CB8AC3E}">
        <p14:creationId xmlns:p14="http://schemas.microsoft.com/office/powerpoint/2010/main" val="41155769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FD37174-C859-4E5E-9FF4-C9DFB98E5088}" type="slidenum">
              <a:rPr lang="zh-CN" altLang="en-US" smtClean="0"/>
              <a:t>7</a:t>
            </a:fld>
            <a:endParaRPr lang="zh-CN" altLang="en-US"/>
          </a:p>
        </p:txBody>
      </p:sp>
    </p:spTree>
    <p:extLst>
      <p:ext uri="{BB962C8B-B14F-4D97-AF65-F5344CB8AC3E}">
        <p14:creationId xmlns:p14="http://schemas.microsoft.com/office/powerpoint/2010/main" val="11567475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smtClean="0">
                <a:solidFill>
                  <a:schemeClr val="tx1"/>
                </a:solidFill>
                <a:effectLst/>
                <a:latin typeface="+mn-lt"/>
                <a:ea typeface="+mn-ea"/>
                <a:cs typeface="+mn-cs"/>
              </a:rPr>
              <a:t>Deep Deterministic Policy Gradient</a:t>
            </a:r>
            <a:endParaRPr lang="zh-CN" altLang="en-US" dirty="0"/>
          </a:p>
        </p:txBody>
      </p:sp>
      <p:sp>
        <p:nvSpPr>
          <p:cNvPr id="4" name="灯片编号占位符 3"/>
          <p:cNvSpPr>
            <a:spLocks noGrp="1"/>
          </p:cNvSpPr>
          <p:nvPr>
            <p:ph type="sldNum" sz="quarter" idx="10"/>
          </p:nvPr>
        </p:nvSpPr>
        <p:spPr/>
        <p:txBody>
          <a:bodyPr/>
          <a:lstStyle/>
          <a:p>
            <a:fld id="{21DD178E-8169-4AD7-AB9B-5819B4D69734}" type="slidenum">
              <a:rPr lang="zh-CN" altLang="en-US" smtClean="0"/>
              <a:t>10</a:t>
            </a:fld>
            <a:endParaRPr lang="zh-CN" altLang="en-US"/>
          </a:p>
        </p:txBody>
      </p:sp>
    </p:spTree>
    <p:extLst>
      <p:ext uri="{BB962C8B-B14F-4D97-AF65-F5344CB8AC3E}">
        <p14:creationId xmlns:p14="http://schemas.microsoft.com/office/powerpoint/2010/main" val="31239746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单击以编辑母版副标题样式</a:t>
            </a:r>
            <a:endParaRPr lang="zh-CN" altLang="en-US"/>
          </a:p>
        </p:txBody>
      </p:sp>
      <p:sp>
        <p:nvSpPr>
          <p:cNvPr id="4" name="日期占位符 3"/>
          <p:cNvSpPr>
            <a:spLocks noGrp="1"/>
          </p:cNvSpPr>
          <p:nvPr>
            <p:ph type="dt" sz="half" idx="10"/>
          </p:nvPr>
        </p:nvSpPr>
        <p:spPr/>
        <p:txBody>
          <a:bodyPr/>
          <a:lstStyle/>
          <a:p>
            <a:fld id="{5AD5351F-2E8D-4DEE-B6EC-8929D2BDC10D}" type="datetimeFigureOut">
              <a:rPr lang="zh-CN" altLang="en-US" smtClean="0"/>
              <a:t>2018/10/13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960DB8F-C229-41F0-AF79-AE8B24043458}" type="slidenum">
              <a:rPr lang="zh-CN" altLang="en-US" smtClean="0"/>
              <a:t>‹#›</a:t>
            </a:fld>
            <a:endParaRPr lang="zh-CN" altLang="en-US"/>
          </a:p>
        </p:txBody>
      </p:sp>
    </p:spTree>
    <p:extLst>
      <p:ext uri="{BB962C8B-B14F-4D97-AF65-F5344CB8AC3E}">
        <p14:creationId xmlns:p14="http://schemas.microsoft.com/office/powerpoint/2010/main" val="19584601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AD5351F-2E8D-4DEE-B6EC-8929D2BDC10D}" type="datetimeFigureOut">
              <a:rPr lang="zh-CN" altLang="en-US" smtClean="0"/>
              <a:t>2018/10/13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960DB8F-C229-41F0-AF79-AE8B24043458}" type="slidenum">
              <a:rPr lang="zh-CN" altLang="en-US" smtClean="0"/>
              <a:t>‹#›</a:t>
            </a:fld>
            <a:endParaRPr lang="zh-CN" altLang="en-US"/>
          </a:p>
        </p:txBody>
      </p:sp>
    </p:spTree>
    <p:extLst>
      <p:ext uri="{BB962C8B-B14F-4D97-AF65-F5344CB8AC3E}">
        <p14:creationId xmlns:p14="http://schemas.microsoft.com/office/powerpoint/2010/main" val="21810295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AD5351F-2E8D-4DEE-B6EC-8929D2BDC10D}" type="datetimeFigureOut">
              <a:rPr lang="zh-CN" altLang="en-US" smtClean="0"/>
              <a:t>2018/10/13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960DB8F-C229-41F0-AF79-AE8B24043458}" type="slidenum">
              <a:rPr lang="zh-CN" altLang="en-US" smtClean="0"/>
              <a:t>‹#›</a:t>
            </a:fld>
            <a:endParaRPr lang="zh-CN" altLang="en-US"/>
          </a:p>
        </p:txBody>
      </p:sp>
    </p:spTree>
    <p:extLst>
      <p:ext uri="{BB962C8B-B14F-4D97-AF65-F5344CB8AC3E}">
        <p14:creationId xmlns:p14="http://schemas.microsoft.com/office/powerpoint/2010/main" val="31010690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AD5351F-2E8D-4DEE-B6EC-8929D2BDC10D}" type="datetimeFigureOut">
              <a:rPr lang="zh-CN" altLang="en-US" smtClean="0"/>
              <a:t>2018/10/13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960DB8F-C229-41F0-AF79-AE8B24043458}" type="slidenum">
              <a:rPr lang="zh-CN" altLang="en-US" smtClean="0"/>
              <a:t>‹#›</a:t>
            </a:fld>
            <a:endParaRPr lang="zh-CN" altLang="en-US"/>
          </a:p>
        </p:txBody>
      </p:sp>
    </p:spTree>
    <p:extLst>
      <p:ext uri="{BB962C8B-B14F-4D97-AF65-F5344CB8AC3E}">
        <p14:creationId xmlns:p14="http://schemas.microsoft.com/office/powerpoint/2010/main" val="41543430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编辑母版文本样式</a:t>
            </a:r>
          </a:p>
        </p:txBody>
      </p:sp>
      <p:sp>
        <p:nvSpPr>
          <p:cNvPr id="4" name="日期占位符 3"/>
          <p:cNvSpPr>
            <a:spLocks noGrp="1"/>
          </p:cNvSpPr>
          <p:nvPr>
            <p:ph type="dt" sz="half" idx="10"/>
          </p:nvPr>
        </p:nvSpPr>
        <p:spPr/>
        <p:txBody>
          <a:bodyPr/>
          <a:lstStyle/>
          <a:p>
            <a:fld id="{5AD5351F-2E8D-4DEE-B6EC-8929D2BDC10D}" type="datetimeFigureOut">
              <a:rPr lang="zh-CN" altLang="en-US" smtClean="0"/>
              <a:t>2018/10/13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960DB8F-C229-41F0-AF79-AE8B24043458}" type="slidenum">
              <a:rPr lang="zh-CN" altLang="en-US" smtClean="0"/>
              <a:t>‹#›</a:t>
            </a:fld>
            <a:endParaRPr lang="zh-CN" altLang="en-US"/>
          </a:p>
        </p:txBody>
      </p:sp>
    </p:spTree>
    <p:extLst>
      <p:ext uri="{BB962C8B-B14F-4D97-AF65-F5344CB8AC3E}">
        <p14:creationId xmlns:p14="http://schemas.microsoft.com/office/powerpoint/2010/main" val="16828326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5AD5351F-2E8D-4DEE-B6EC-8929D2BDC10D}" type="datetimeFigureOut">
              <a:rPr lang="zh-CN" altLang="en-US" smtClean="0"/>
              <a:t>2018/10/13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960DB8F-C229-41F0-AF79-AE8B24043458}" type="slidenum">
              <a:rPr lang="zh-CN" altLang="en-US" smtClean="0"/>
              <a:t>‹#›</a:t>
            </a:fld>
            <a:endParaRPr lang="zh-CN" altLang="en-US"/>
          </a:p>
        </p:txBody>
      </p:sp>
    </p:spTree>
    <p:extLst>
      <p:ext uri="{BB962C8B-B14F-4D97-AF65-F5344CB8AC3E}">
        <p14:creationId xmlns:p14="http://schemas.microsoft.com/office/powerpoint/2010/main" val="37529629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5AD5351F-2E8D-4DEE-B6EC-8929D2BDC10D}" type="datetimeFigureOut">
              <a:rPr lang="zh-CN" altLang="en-US" smtClean="0"/>
              <a:t>2018/10/13</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8960DB8F-C229-41F0-AF79-AE8B24043458}" type="slidenum">
              <a:rPr lang="zh-CN" altLang="en-US" smtClean="0"/>
              <a:t>‹#›</a:t>
            </a:fld>
            <a:endParaRPr lang="zh-CN" altLang="en-US"/>
          </a:p>
        </p:txBody>
      </p:sp>
    </p:spTree>
    <p:extLst>
      <p:ext uri="{BB962C8B-B14F-4D97-AF65-F5344CB8AC3E}">
        <p14:creationId xmlns:p14="http://schemas.microsoft.com/office/powerpoint/2010/main" val="37403116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5AD5351F-2E8D-4DEE-B6EC-8929D2BDC10D}" type="datetimeFigureOut">
              <a:rPr lang="zh-CN" altLang="en-US" smtClean="0"/>
              <a:t>2018/10/13</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8960DB8F-C229-41F0-AF79-AE8B24043458}" type="slidenum">
              <a:rPr lang="zh-CN" altLang="en-US" smtClean="0"/>
              <a:t>‹#›</a:t>
            </a:fld>
            <a:endParaRPr lang="zh-CN" altLang="en-US"/>
          </a:p>
        </p:txBody>
      </p:sp>
    </p:spTree>
    <p:extLst>
      <p:ext uri="{BB962C8B-B14F-4D97-AF65-F5344CB8AC3E}">
        <p14:creationId xmlns:p14="http://schemas.microsoft.com/office/powerpoint/2010/main" val="33315491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AD5351F-2E8D-4DEE-B6EC-8929D2BDC10D}" type="datetimeFigureOut">
              <a:rPr lang="zh-CN" altLang="en-US" smtClean="0"/>
              <a:t>2018/10/13</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8960DB8F-C229-41F0-AF79-AE8B24043458}" type="slidenum">
              <a:rPr lang="zh-CN" altLang="en-US" smtClean="0"/>
              <a:t>‹#›</a:t>
            </a:fld>
            <a:endParaRPr lang="zh-CN" altLang="en-US"/>
          </a:p>
        </p:txBody>
      </p:sp>
    </p:spTree>
    <p:extLst>
      <p:ext uri="{BB962C8B-B14F-4D97-AF65-F5344CB8AC3E}">
        <p14:creationId xmlns:p14="http://schemas.microsoft.com/office/powerpoint/2010/main" val="28758373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日期占位符 4"/>
          <p:cNvSpPr>
            <a:spLocks noGrp="1"/>
          </p:cNvSpPr>
          <p:nvPr>
            <p:ph type="dt" sz="half" idx="10"/>
          </p:nvPr>
        </p:nvSpPr>
        <p:spPr/>
        <p:txBody>
          <a:bodyPr/>
          <a:lstStyle/>
          <a:p>
            <a:fld id="{5AD5351F-2E8D-4DEE-B6EC-8929D2BDC10D}" type="datetimeFigureOut">
              <a:rPr lang="zh-CN" altLang="en-US" smtClean="0"/>
              <a:t>2018/10/13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960DB8F-C229-41F0-AF79-AE8B24043458}" type="slidenum">
              <a:rPr lang="zh-CN" altLang="en-US" smtClean="0"/>
              <a:t>‹#›</a:t>
            </a:fld>
            <a:endParaRPr lang="zh-CN" altLang="en-US"/>
          </a:p>
        </p:txBody>
      </p:sp>
    </p:spTree>
    <p:extLst>
      <p:ext uri="{BB962C8B-B14F-4D97-AF65-F5344CB8AC3E}">
        <p14:creationId xmlns:p14="http://schemas.microsoft.com/office/powerpoint/2010/main" val="6646020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日期占位符 4"/>
          <p:cNvSpPr>
            <a:spLocks noGrp="1"/>
          </p:cNvSpPr>
          <p:nvPr>
            <p:ph type="dt" sz="half" idx="10"/>
          </p:nvPr>
        </p:nvSpPr>
        <p:spPr/>
        <p:txBody>
          <a:bodyPr/>
          <a:lstStyle/>
          <a:p>
            <a:fld id="{5AD5351F-2E8D-4DEE-B6EC-8929D2BDC10D}" type="datetimeFigureOut">
              <a:rPr lang="zh-CN" altLang="en-US" smtClean="0"/>
              <a:t>2018/10/13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960DB8F-C229-41F0-AF79-AE8B24043458}" type="slidenum">
              <a:rPr lang="zh-CN" altLang="en-US" smtClean="0"/>
              <a:t>‹#›</a:t>
            </a:fld>
            <a:endParaRPr lang="zh-CN" altLang="en-US"/>
          </a:p>
        </p:txBody>
      </p:sp>
    </p:spTree>
    <p:extLst>
      <p:ext uri="{BB962C8B-B14F-4D97-AF65-F5344CB8AC3E}">
        <p14:creationId xmlns:p14="http://schemas.microsoft.com/office/powerpoint/2010/main" val="1912873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AD5351F-2E8D-4DEE-B6EC-8929D2BDC10D}" type="datetimeFigureOut">
              <a:rPr lang="zh-CN" altLang="en-US" smtClean="0"/>
              <a:t>2018/10/13</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960DB8F-C229-41F0-AF79-AE8B24043458}" type="slidenum">
              <a:rPr lang="zh-CN" altLang="en-US" smtClean="0"/>
              <a:t>‹#›</a:t>
            </a:fld>
            <a:endParaRPr lang="zh-CN" altLang="en-US"/>
          </a:p>
        </p:txBody>
      </p:sp>
    </p:spTree>
    <p:extLst>
      <p:ext uri="{BB962C8B-B14F-4D97-AF65-F5344CB8AC3E}">
        <p14:creationId xmlns:p14="http://schemas.microsoft.com/office/powerpoint/2010/main" val="1557959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5.jp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chart" Target="../charts/chart1.xml"/></Relationships>
</file>

<file path=ppt/slides/_rels/slide9.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457202" y="731051"/>
            <a:ext cx="6045200" cy="369332"/>
          </a:xfrm>
          <a:prstGeom prst="rect">
            <a:avLst/>
          </a:prstGeom>
          <a:noFill/>
        </p:spPr>
        <p:txBody>
          <a:bodyPr wrap="square" rtlCol="0">
            <a:spAutoFit/>
          </a:bodyPr>
          <a:lstStyle/>
          <a:p>
            <a:r>
              <a:rPr lang="zh-CN" altLang="en-US" dirty="0" smtClean="0"/>
              <a:t>方案一：机器学习验证方法</a:t>
            </a:r>
            <a:endParaRPr lang="zh-CN" altLang="en-US" dirty="0"/>
          </a:p>
        </p:txBody>
      </p:sp>
      <p:sp>
        <p:nvSpPr>
          <p:cNvPr id="6" name="文本框 5"/>
          <p:cNvSpPr txBox="1"/>
          <p:nvPr/>
        </p:nvSpPr>
        <p:spPr>
          <a:xfrm>
            <a:off x="439212" y="1524461"/>
            <a:ext cx="5765797" cy="1200329"/>
          </a:xfrm>
          <a:prstGeom prst="rect">
            <a:avLst/>
          </a:prstGeom>
          <a:noFill/>
        </p:spPr>
        <p:txBody>
          <a:bodyPr wrap="square" rtlCol="0">
            <a:spAutoFit/>
          </a:bodyPr>
          <a:lstStyle/>
          <a:p>
            <a:r>
              <a:rPr lang="zh-CN" altLang="en-US" dirty="0" smtClean="0"/>
              <a:t>将一个月的前一半数据作为训练集，一个月的后一半数据作为测试集，训练数据在优化达到一定要求后，每优化</a:t>
            </a:r>
            <a:r>
              <a:rPr lang="en-US" altLang="zh-CN" dirty="0" smtClean="0"/>
              <a:t>10</a:t>
            </a:r>
            <a:r>
              <a:rPr lang="zh-CN" altLang="en-US" dirty="0" smtClean="0"/>
              <a:t>次迭代（可设定）将此优化结果在测试集上测试一遍，直到测试集的结果达到要求才停止优化</a:t>
            </a:r>
            <a:endParaRPr lang="en-US" altLang="zh-CN" dirty="0" smtClean="0"/>
          </a:p>
        </p:txBody>
      </p:sp>
      <p:sp>
        <p:nvSpPr>
          <p:cNvPr id="7" name="文本框 6"/>
          <p:cNvSpPr txBox="1"/>
          <p:nvPr/>
        </p:nvSpPr>
        <p:spPr>
          <a:xfrm>
            <a:off x="457203" y="2968780"/>
            <a:ext cx="5765797" cy="646331"/>
          </a:xfrm>
          <a:prstGeom prst="rect">
            <a:avLst/>
          </a:prstGeom>
          <a:noFill/>
        </p:spPr>
        <p:txBody>
          <a:bodyPr wrap="square" rtlCol="0">
            <a:spAutoFit/>
          </a:bodyPr>
          <a:lstStyle/>
          <a:p>
            <a:r>
              <a:rPr lang="zh-CN" altLang="en-US" dirty="0" smtClean="0"/>
              <a:t>数据存档，每个月更新一次最优参数集合，下一次开始调优时，以一定比例，选择最优参数集合作为初始参数</a:t>
            </a:r>
            <a:endParaRPr lang="zh-CN" altLang="en-US" dirty="0"/>
          </a:p>
        </p:txBody>
      </p:sp>
      <p:grpSp>
        <p:nvGrpSpPr>
          <p:cNvPr id="39" name="组合 38"/>
          <p:cNvGrpSpPr/>
          <p:nvPr/>
        </p:nvGrpSpPr>
        <p:grpSpPr>
          <a:xfrm>
            <a:off x="6756399" y="1662221"/>
            <a:ext cx="5325531" cy="2510366"/>
            <a:chOff x="1236133" y="4220633"/>
            <a:chExt cx="5325531" cy="2510366"/>
          </a:xfrm>
        </p:grpSpPr>
        <p:sp>
          <p:nvSpPr>
            <p:cNvPr id="8" name="矩形 7"/>
            <p:cNvSpPr/>
            <p:nvPr/>
          </p:nvSpPr>
          <p:spPr>
            <a:xfrm>
              <a:off x="1371600" y="5397500"/>
              <a:ext cx="1083733" cy="279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3</a:t>
              </a:r>
              <a:r>
                <a:rPr lang="zh-CN" altLang="en-US" dirty="0" smtClean="0"/>
                <a:t>月上旬</a:t>
              </a:r>
              <a:endParaRPr lang="zh-CN" altLang="en-US" dirty="0"/>
            </a:p>
          </p:txBody>
        </p:sp>
        <p:sp>
          <p:nvSpPr>
            <p:cNvPr id="9" name="矩形 8"/>
            <p:cNvSpPr/>
            <p:nvPr/>
          </p:nvSpPr>
          <p:spPr>
            <a:xfrm>
              <a:off x="2633133" y="5397500"/>
              <a:ext cx="1083733" cy="279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3</a:t>
              </a:r>
              <a:r>
                <a:rPr lang="zh-CN" altLang="en-US" dirty="0" smtClean="0"/>
                <a:t>月下旬</a:t>
              </a:r>
              <a:endParaRPr lang="zh-CN" altLang="en-US" dirty="0"/>
            </a:p>
          </p:txBody>
        </p:sp>
        <p:sp>
          <p:nvSpPr>
            <p:cNvPr id="10" name="矩形 9"/>
            <p:cNvSpPr/>
            <p:nvPr/>
          </p:nvSpPr>
          <p:spPr>
            <a:xfrm>
              <a:off x="4080933" y="5397500"/>
              <a:ext cx="1083733" cy="279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4</a:t>
              </a:r>
              <a:r>
                <a:rPr lang="zh-CN" altLang="en-US" dirty="0" smtClean="0"/>
                <a:t>月上旬</a:t>
              </a:r>
              <a:endParaRPr lang="zh-CN" altLang="en-US" dirty="0"/>
            </a:p>
          </p:txBody>
        </p:sp>
        <p:sp>
          <p:nvSpPr>
            <p:cNvPr id="11" name="矩形 10"/>
            <p:cNvSpPr/>
            <p:nvPr/>
          </p:nvSpPr>
          <p:spPr>
            <a:xfrm>
              <a:off x="5342466" y="5397500"/>
              <a:ext cx="1083733" cy="279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4</a:t>
              </a:r>
              <a:r>
                <a:rPr lang="zh-CN" altLang="en-US" dirty="0" smtClean="0"/>
                <a:t>月下旬</a:t>
              </a:r>
              <a:endParaRPr lang="zh-CN" altLang="en-US" dirty="0"/>
            </a:p>
          </p:txBody>
        </p:sp>
        <p:cxnSp>
          <p:nvCxnSpPr>
            <p:cNvPr id="13" name="直接连接符 12"/>
            <p:cNvCxnSpPr/>
            <p:nvPr/>
          </p:nvCxnSpPr>
          <p:spPr>
            <a:xfrm>
              <a:off x="1236133" y="4220633"/>
              <a:ext cx="0" cy="24765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3793065" y="4220633"/>
              <a:ext cx="0" cy="24765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3979331" y="4220633"/>
              <a:ext cx="0" cy="24765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6561664" y="4254499"/>
              <a:ext cx="0" cy="2476500"/>
            </a:xfrm>
            <a:prstGeom prst="line">
              <a:avLst/>
            </a:prstGeom>
          </p:spPr>
          <p:style>
            <a:lnRef idx="1">
              <a:schemeClr val="accent1"/>
            </a:lnRef>
            <a:fillRef idx="0">
              <a:schemeClr val="accent1"/>
            </a:fillRef>
            <a:effectRef idx="0">
              <a:schemeClr val="accent1"/>
            </a:effectRef>
            <a:fontRef idx="minor">
              <a:schemeClr val="tx1"/>
            </a:fontRef>
          </p:style>
        </p:cxnSp>
        <p:sp>
          <p:nvSpPr>
            <p:cNvPr id="19" name="矩形 18"/>
            <p:cNvSpPr/>
            <p:nvPr/>
          </p:nvSpPr>
          <p:spPr>
            <a:xfrm>
              <a:off x="1405464" y="5875866"/>
              <a:ext cx="2256366" cy="469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最优参数集合</a:t>
              </a:r>
              <a:endParaRPr lang="zh-CN" altLang="en-US" dirty="0"/>
            </a:p>
          </p:txBody>
        </p:sp>
        <p:cxnSp>
          <p:nvCxnSpPr>
            <p:cNvPr id="21" name="直接箭头连接符 20"/>
            <p:cNvCxnSpPr>
              <a:stCxn id="9" idx="3"/>
              <a:endCxn id="10" idx="1"/>
            </p:cNvCxnSpPr>
            <p:nvPr/>
          </p:nvCxnSpPr>
          <p:spPr>
            <a:xfrm>
              <a:off x="3716866" y="5537200"/>
              <a:ext cx="36406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矩形 22"/>
            <p:cNvSpPr/>
            <p:nvPr/>
          </p:nvSpPr>
          <p:spPr>
            <a:xfrm>
              <a:off x="4142315" y="5877982"/>
              <a:ext cx="2256366" cy="469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最优参数集合</a:t>
              </a:r>
              <a:endParaRPr lang="zh-CN" altLang="en-US" dirty="0"/>
            </a:p>
          </p:txBody>
        </p:sp>
        <p:sp>
          <p:nvSpPr>
            <p:cNvPr id="24" name="矩形 23"/>
            <p:cNvSpPr/>
            <p:nvPr/>
          </p:nvSpPr>
          <p:spPr>
            <a:xfrm>
              <a:off x="1629832" y="5010150"/>
              <a:ext cx="567267" cy="26246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900" dirty="0" smtClean="0">
                  <a:solidFill>
                    <a:schemeClr val="tx1"/>
                  </a:solidFill>
                </a:rPr>
                <a:t>测试</a:t>
              </a:r>
              <a:endParaRPr lang="zh-CN" altLang="en-US" sz="900" dirty="0">
                <a:solidFill>
                  <a:schemeClr val="tx1"/>
                </a:solidFill>
              </a:endParaRPr>
            </a:p>
          </p:txBody>
        </p:sp>
        <p:sp>
          <p:nvSpPr>
            <p:cNvPr id="25" name="矩形 24"/>
            <p:cNvSpPr/>
            <p:nvPr/>
          </p:nvSpPr>
          <p:spPr>
            <a:xfrm>
              <a:off x="2637365" y="5012267"/>
              <a:ext cx="436036" cy="26246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900" dirty="0" smtClean="0">
                  <a:solidFill>
                    <a:schemeClr val="tx1"/>
                  </a:solidFill>
                </a:rPr>
                <a:t>测试</a:t>
              </a:r>
              <a:endParaRPr lang="zh-CN" altLang="en-US" sz="900" dirty="0">
                <a:solidFill>
                  <a:schemeClr val="tx1"/>
                </a:solidFill>
              </a:endParaRPr>
            </a:p>
          </p:txBody>
        </p:sp>
        <p:sp>
          <p:nvSpPr>
            <p:cNvPr id="26" name="矩形 25"/>
            <p:cNvSpPr/>
            <p:nvPr/>
          </p:nvSpPr>
          <p:spPr>
            <a:xfrm>
              <a:off x="3204635" y="5010151"/>
              <a:ext cx="427566" cy="26246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900" dirty="0">
                  <a:solidFill>
                    <a:schemeClr val="tx1"/>
                  </a:solidFill>
                </a:rPr>
                <a:t>训练</a:t>
              </a:r>
            </a:p>
          </p:txBody>
        </p:sp>
        <p:sp>
          <p:nvSpPr>
            <p:cNvPr id="35" name="矩形 34"/>
            <p:cNvSpPr/>
            <p:nvPr/>
          </p:nvSpPr>
          <p:spPr>
            <a:xfrm>
              <a:off x="4135962" y="5022851"/>
              <a:ext cx="436036" cy="26246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900" dirty="0" smtClean="0">
                  <a:solidFill>
                    <a:schemeClr val="tx1"/>
                  </a:solidFill>
                </a:rPr>
                <a:t>测试</a:t>
              </a:r>
              <a:endParaRPr lang="zh-CN" altLang="en-US" sz="900" dirty="0">
                <a:solidFill>
                  <a:schemeClr val="tx1"/>
                </a:solidFill>
              </a:endParaRPr>
            </a:p>
          </p:txBody>
        </p:sp>
        <p:sp>
          <p:nvSpPr>
            <p:cNvPr id="36" name="矩形 35"/>
            <p:cNvSpPr/>
            <p:nvPr/>
          </p:nvSpPr>
          <p:spPr>
            <a:xfrm>
              <a:off x="4703232" y="5020735"/>
              <a:ext cx="427566" cy="26246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900" dirty="0">
                  <a:solidFill>
                    <a:schemeClr val="tx1"/>
                  </a:solidFill>
                </a:rPr>
                <a:t>训练</a:t>
              </a:r>
            </a:p>
          </p:txBody>
        </p:sp>
        <p:sp>
          <p:nvSpPr>
            <p:cNvPr id="37" name="矩形 36"/>
            <p:cNvSpPr/>
            <p:nvPr/>
          </p:nvSpPr>
          <p:spPr>
            <a:xfrm>
              <a:off x="5395378" y="5012266"/>
              <a:ext cx="436036" cy="26246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900" dirty="0" smtClean="0">
                  <a:solidFill>
                    <a:schemeClr val="tx1"/>
                  </a:solidFill>
                </a:rPr>
                <a:t>测试</a:t>
              </a:r>
              <a:endParaRPr lang="zh-CN" altLang="en-US" sz="900" dirty="0">
                <a:solidFill>
                  <a:schemeClr val="tx1"/>
                </a:solidFill>
              </a:endParaRPr>
            </a:p>
          </p:txBody>
        </p:sp>
        <p:sp>
          <p:nvSpPr>
            <p:cNvPr id="38" name="矩形 37"/>
            <p:cNvSpPr/>
            <p:nvPr/>
          </p:nvSpPr>
          <p:spPr>
            <a:xfrm>
              <a:off x="5962648" y="5010150"/>
              <a:ext cx="427566" cy="26246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900" dirty="0">
                  <a:solidFill>
                    <a:schemeClr val="tx1"/>
                  </a:solidFill>
                </a:rPr>
                <a:t>训练</a:t>
              </a:r>
            </a:p>
          </p:txBody>
        </p:sp>
      </p:grpSp>
      <p:sp>
        <p:nvSpPr>
          <p:cNvPr id="40" name="文本框 39"/>
          <p:cNvSpPr txBox="1"/>
          <p:nvPr/>
        </p:nvSpPr>
        <p:spPr>
          <a:xfrm>
            <a:off x="457202" y="3849421"/>
            <a:ext cx="5765797" cy="646331"/>
          </a:xfrm>
          <a:prstGeom prst="rect">
            <a:avLst/>
          </a:prstGeom>
          <a:noFill/>
        </p:spPr>
        <p:txBody>
          <a:bodyPr wrap="square" rtlCol="0">
            <a:spAutoFit/>
          </a:bodyPr>
          <a:lstStyle/>
          <a:p>
            <a:r>
              <a:rPr lang="zh-CN" altLang="en-US" dirty="0" smtClean="0"/>
              <a:t>在数据积累到一定程度后，可以按时间周期选择不同的优化参数作为调优的初始参数</a:t>
            </a:r>
            <a:endParaRPr lang="zh-CN" altLang="en-US" dirty="0"/>
          </a:p>
        </p:txBody>
      </p:sp>
    </p:spTree>
    <p:extLst>
      <p:ext uri="{BB962C8B-B14F-4D97-AF65-F5344CB8AC3E}">
        <p14:creationId xmlns:p14="http://schemas.microsoft.com/office/powerpoint/2010/main" val="30029387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261954" y="199734"/>
            <a:ext cx="7606353" cy="461665"/>
          </a:xfrm>
          <a:prstGeom prst="rect">
            <a:avLst/>
          </a:prstGeom>
          <a:noFill/>
        </p:spPr>
        <p:txBody>
          <a:bodyPr wrap="square" rtlCol="0">
            <a:spAutoFit/>
          </a:bodyPr>
          <a:lstStyle/>
          <a:p>
            <a:pPr algn="ctr"/>
            <a:r>
              <a:rPr lang="en-US" altLang="zh-CN" sz="2400" dirty="0"/>
              <a:t>Deep Deterministic Policy Gradient</a:t>
            </a:r>
            <a:endParaRPr lang="zh-CN" altLang="en-US" sz="2400" dirty="0"/>
          </a:p>
        </p:txBody>
      </p:sp>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98490" y="661399"/>
            <a:ext cx="8350993" cy="5803646"/>
          </a:xfrm>
          <a:prstGeom prst="rect">
            <a:avLst/>
          </a:prstGeom>
        </p:spPr>
      </p:pic>
    </p:spTree>
    <p:extLst>
      <p:ext uri="{BB962C8B-B14F-4D97-AF65-F5344CB8AC3E}">
        <p14:creationId xmlns:p14="http://schemas.microsoft.com/office/powerpoint/2010/main" val="36888841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914400" y="901700"/>
            <a:ext cx="9956800" cy="3416320"/>
          </a:xfrm>
          <a:prstGeom prst="rect">
            <a:avLst/>
          </a:prstGeom>
          <a:noFill/>
        </p:spPr>
        <p:txBody>
          <a:bodyPr wrap="square" rtlCol="0">
            <a:spAutoFit/>
          </a:bodyPr>
          <a:lstStyle/>
          <a:p>
            <a:r>
              <a:rPr lang="zh-CN" altLang="en-US" dirty="0" smtClean="0"/>
              <a:t>在我们的问题中，状态的维度为</a:t>
            </a:r>
            <a:r>
              <a:rPr lang="en-US" altLang="zh-CN" dirty="0" smtClean="0"/>
              <a:t>5</a:t>
            </a:r>
            <a:r>
              <a:rPr lang="zh-CN" altLang="en-US" dirty="0" smtClean="0"/>
              <a:t>维，</a:t>
            </a:r>
            <a:r>
              <a:rPr lang="en-US" altLang="zh-CN" dirty="0" smtClean="0"/>
              <a:t>action</a:t>
            </a:r>
            <a:r>
              <a:rPr lang="zh-CN" altLang="en-US" dirty="0" smtClean="0"/>
              <a:t>的维度为</a:t>
            </a:r>
            <a:r>
              <a:rPr lang="en-US" altLang="zh-CN" dirty="0" smtClean="0"/>
              <a:t>4</a:t>
            </a:r>
            <a:r>
              <a:rPr lang="zh-CN" altLang="en-US" dirty="0" smtClean="0"/>
              <a:t>维。</a:t>
            </a:r>
            <a:endParaRPr lang="en-US" altLang="zh-CN" dirty="0" smtClean="0"/>
          </a:p>
          <a:p>
            <a:endParaRPr lang="en-US" altLang="zh-CN" dirty="0"/>
          </a:p>
          <a:p>
            <a:r>
              <a:rPr lang="zh-CN" altLang="en-US" dirty="0" smtClean="0"/>
              <a:t>进化策略的强化学习方法模型简单，参数较少，回合更新</a:t>
            </a:r>
            <a:endParaRPr lang="en-US" altLang="zh-CN" dirty="0" smtClean="0"/>
          </a:p>
          <a:p>
            <a:endParaRPr lang="en-US" altLang="zh-CN" dirty="0"/>
          </a:p>
          <a:p>
            <a:r>
              <a:rPr lang="zh-CN" altLang="en-US" dirty="0" smtClean="0"/>
              <a:t>但在</a:t>
            </a:r>
            <a:r>
              <a:rPr lang="en-US" altLang="zh-CN" dirty="0" smtClean="0"/>
              <a:t>DDPG</a:t>
            </a:r>
            <a:r>
              <a:rPr lang="zh-CN" altLang="en-US" dirty="0" smtClean="0"/>
              <a:t>中需要建立</a:t>
            </a:r>
            <a:r>
              <a:rPr lang="en-US" altLang="zh-CN" dirty="0" smtClean="0"/>
              <a:t>4</a:t>
            </a:r>
            <a:r>
              <a:rPr lang="zh-CN" altLang="en-US" dirty="0" smtClean="0"/>
              <a:t>个神经网络，</a:t>
            </a:r>
            <a:r>
              <a:rPr lang="en-US" altLang="zh-CN" dirty="0" smtClean="0"/>
              <a:t>actor + critic</a:t>
            </a:r>
            <a:r>
              <a:rPr lang="zh-CN" altLang="en-US" dirty="0" smtClean="0"/>
              <a:t>分别有</a:t>
            </a:r>
            <a:r>
              <a:rPr lang="en-US" altLang="zh-CN" dirty="0" smtClean="0"/>
              <a:t>online</a:t>
            </a:r>
            <a:r>
              <a:rPr lang="zh-CN" altLang="en-US" dirty="0" smtClean="0"/>
              <a:t>网络和</a:t>
            </a:r>
            <a:r>
              <a:rPr lang="en-US" altLang="zh-CN" dirty="0" smtClean="0"/>
              <a:t>target</a:t>
            </a:r>
            <a:r>
              <a:rPr lang="zh-CN" altLang="en-US" dirty="0" smtClean="0"/>
              <a:t>网络，这样一来</a:t>
            </a:r>
            <a:r>
              <a:rPr lang="en-US" altLang="zh-CN" dirty="0" smtClean="0"/>
              <a:t>observation</a:t>
            </a:r>
            <a:r>
              <a:rPr lang="zh-CN" altLang="en-US" dirty="0" smtClean="0"/>
              <a:t>到</a:t>
            </a:r>
            <a:r>
              <a:rPr lang="en-US" altLang="zh-CN" dirty="0" smtClean="0"/>
              <a:t>action</a:t>
            </a:r>
            <a:r>
              <a:rPr lang="zh-CN" altLang="en-US" dirty="0" smtClean="0"/>
              <a:t>的映射模型的参数就变多了，优化的难度也随之增加。但是在</a:t>
            </a:r>
            <a:r>
              <a:rPr lang="en-US" altLang="zh-CN" dirty="0" smtClean="0"/>
              <a:t>DDPG</a:t>
            </a:r>
            <a:r>
              <a:rPr lang="zh-CN" altLang="en-US" dirty="0" smtClean="0"/>
              <a:t>中构建的</a:t>
            </a:r>
            <a:r>
              <a:rPr lang="en-US" altLang="zh-CN" dirty="0" smtClean="0"/>
              <a:t>actor-critic</a:t>
            </a:r>
            <a:r>
              <a:rPr lang="zh-CN" altLang="en-US" dirty="0" smtClean="0"/>
              <a:t>模式对状态到</a:t>
            </a:r>
            <a:r>
              <a:rPr lang="en-US" altLang="zh-CN" dirty="0" smtClean="0"/>
              <a:t>action</a:t>
            </a:r>
            <a:r>
              <a:rPr lang="zh-CN" altLang="en-US" dirty="0" smtClean="0"/>
              <a:t>的映射变得更加合理，且其是单步更新，学习的效率很好。</a:t>
            </a:r>
            <a:endParaRPr lang="en-US" altLang="zh-CN" dirty="0" smtClean="0"/>
          </a:p>
          <a:p>
            <a:endParaRPr lang="en-US" altLang="zh-CN" dirty="0"/>
          </a:p>
          <a:p>
            <a:endParaRPr lang="en-US" altLang="zh-CN" dirty="0" smtClean="0"/>
          </a:p>
          <a:p>
            <a:r>
              <a:rPr lang="zh-CN" altLang="en-US" dirty="0" smtClean="0"/>
              <a:t>优点是更有可能建立更合适</a:t>
            </a:r>
            <a:r>
              <a:rPr lang="en-US" altLang="zh-CN" dirty="0" smtClean="0"/>
              <a:t>observation</a:t>
            </a:r>
            <a:r>
              <a:rPr lang="zh-CN" altLang="en-US" dirty="0" smtClean="0"/>
              <a:t>到</a:t>
            </a:r>
            <a:r>
              <a:rPr lang="en-US" altLang="zh-CN" dirty="0" smtClean="0"/>
              <a:t>action</a:t>
            </a:r>
            <a:r>
              <a:rPr lang="zh-CN" altLang="en-US" dirty="0" smtClean="0"/>
              <a:t>的模型，缺点是优化的流程比较复杂</a:t>
            </a:r>
            <a:endParaRPr lang="en-US" altLang="zh-CN" dirty="0" smtClean="0"/>
          </a:p>
          <a:p>
            <a:endParaRPr lang="en-US" altLang="zh-CN" dirty="0"/>
          </a:p>
          <a:p>
            <a:endParaRPr lang="en-US" altLang="zh-CN" dirty="0" smtClean="0"/>
          </a:p>
        </p:txBody>
      </p:sp>
    </p:spTree>
    <p:extLst>
      <p:ext uri="{BB962C8B-B14F-4D97-AF65-F5344CB8AC3E}">
        <p14:creationId xmlns:p14="http://schemas.microsoft.com/office/powerpoint/2010/main" val="35339443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12486" y="660400"/>
            <a:ext cx="6233290" cy="4795383"/>
          </a:xfrm>
          <a:prstGeom prst="rect">
            <a:avLst/>
          </a:prstGeom>
        </p:spPr>
      </p:pic>
      <p:pic>
        <p:nvPicPr>
          <p:cNvPr id="3" name="图片 2"/>
          <p:cNvPicPr>
            <a:picLocks noChangeAspect="1"/>
          </p:cNvPicPr>
          <p:nvPr/>
        </p:nvPicPr>
        <p:blipFill>
          <a:blip r:embed="rId3"/>
          <a:stretch>
            <a:fillRect/>
          </a:stretch>
        </p:blipFill>
        <p:spPr>
          <a:xfrm>
            <a:off x="5598205" y="1367063"/>
            <a:ext cx="6087650" cy="4088720"/>
          </a:xfrm>
          <a:prstGeom prst="rect">
            <a:avLst/>
          </a:prstGeom>
        </p:spPr>
      </p:pic>
      <p:sp>
        <p:nvSpPr>
          <p:cNvPr id="4" name="文本框 3"/>
          <p:cNvSpPr txBox="1"/>
          <p:nvPr/>
        </p:nvSpPr>
        <p:spPr>
          <a:xfrm>
            <a:off x="448733" y="393700"/>
            <a:ext cx="6654800" cy="369332"/>
          </a:xfrm>
          <a:prstGeom prst="rect">
            <a:avLst/>
          </a:prstGeom>
          <a:noFill/>
        </p:spPr>
        <p:txBody>
          <a:bodyPr wrap="square" rtlCol="0">
            <a:spAutoFit/>
          </a:bodyPr>
          <a:lstStyle/>
          <a:p>
            <a:r>
              <a:rPr lang="zh-CN" altLang="en-US" dirty="0" smtClean="0"/>
              <a:t>（</a:t>
            </a:r>
            <a:r>
              <a:rPr lang="en-US" altLang="zh-CN" dirty="0" smtClean="0"/>
              <a:t>1</a:t>
            </a:r>
            <a:r>
              <a:rPr lang="zh-CN" altLang="en-US" dirty="0" smtClean="0"/>
              <a:t>）利用空间距离划分地点</a:t>
            </a:r>
            <a:endParaRPr lang="zh-CN" altLang="en-US" dirty="0"/>
          </a:p>
        </p:txBody>
      </p:sp>
      <p:sp>
        <p:nvSpPr>
          <p:cNvPr id="5" name="文本框 4"/>
          <p:cNvSpPr txBox="1"/>
          <p:nvPr/>
        </p:nvSpPr>
        <p:spPr>
          <a:xfrm>
            <a:off x="448733" y="5607560"/>
            <a:ext cx="6357257" cy="369332"/>
          </a:xfrm>
          <a:prstGeom prst="rect">
            <a:avLst/>
          </a:prstGeom>
          <a:noFill/>
        </p:spPr>
        <p:txBody>
          <a:bodyPr wrap="square" rtlCol="0">
            <a:spAutoFit/>
          </a:bodyPr>
          <a:lstStyle/>
          <a:p>
            <a:r>
              <a:rPr lang="zh-CN" altLang="en-US" dirty="0" smtClean="0"/>
              <a:t>（</a:t>
            </a:r>
            <a:r>
              <a:rPr lang="en-US" altLang="zh-CN" dirty="0" smtClean="0"/>
              <a:t>2</a:t>
            </a:r>
            <a:r>
              <a:rPr lang="zh-CN" altLang="en-US" dirty="0" smtClean="0"/>
              <a:t>）利用</a:t>
            </a:r>
            <a:r>
              <a:rPr lang="en-US" altLang="zh-CN" dirty="0" err="1" smtClean="0"/>
              <a:t>Kmeans</a:t>
            </a:r>
            <a:r>
              <a:rPr lang="zh-CN" altLang="en-US" dirty="0" smtClean="0"/>
              <a:t>等聚类算法划分地点</a:t>
            </a:r>
            <a:endParaRPr lang="zh-CN" altLang="en-US" dirty="0"/>
          </a:p>
        </p:txBody>
      </p:sp>
      <p:sp>
        <p:nvSpPr>
          <p:cNvPr id="6" name="文本框 5"/>
          <p:cNvSpPr txBox="1"/>
          <p:nvPr/>
        </p:nvSpPr>
        <p:spPr>
          <a:xfrm>
            <a:off x="563033" y="6053836"/>
            <a:ext cx="6426200" cy="369332"/>
          </a:xfrm>
          <a:prstGeom prst="rect">
            <a:avLst/>
          </a:prstGeom>
          <a:noFill/>
        </p:spPr>
        <p:txBody>
          <a:bodyPr wrap="square" rtlCol="0">
            <a:spAutoFit/>
          </a:bodyPr>
          <a:lstStyle/>
          <a:p>
            <a:r>
              <a:rPr lang="zh-CN" altLang="en-US" dirty="0" smtClean="0"/>
              <a:t>寻找出对不确定参数反应较为一致的地点作为同一类</a:t>
            </a:r>
            <a:endParaRPr lang="zh-CN" altLang="en-US" dirty="0"/>
          </a:p>
        </p:txBody>
      </p:sp>
      <p:sp>
        <p:nvSpPr>
          <p:cNvPr id="7" name="文本框 6"/>
          <p:cNvSpPr txBox="1"/>
          <p:nvPr/>
        </p:nvSpPr>
        <p:spPr>
          <a:xfrm>
            <a:off x="3748297" y="193645"/>
            <a:ext cx="4893733" cy="400110"/>
          </a:xfrm>
          <a:prstGeom prst="rect">
            <a:avLst/>
          </a:prstGeom>
          <a:noFill/>
        </p:spPr>
        <p:txBody>
          <a:bodyPr wrap="square" rtlCol="0">
            <a:spAutoFit/>
          </a:bodyPr>
          <a:lstStyle/>
          <a:p>
            <a:pPr algn="ctr"/>
            <a:r>
              <a:rPr lang="zh-CN" altLang="en-US" sz="2000" b="1" dirty="0" smtClean="0"/>
              <a:t>如何将入空间的特征</a:t>
            </a:r>
            <a:endParaRPr lang="zh-CN" altLang="en-US" sz="2000" b="1" dirty="0"/>
          </a:p>
        </p:txBody>
      </p:sp>
      <p:sp>
        <p:nvSpPr>
          <p:cNvPr id="8" name="文本框 7"/>
          <p:cNvSpPr txBox="1"/>
          <p:nvPr/>
        </p:nvSpPr>
        <p:spPr>
          <a:xfrm>
            <a:off x="6460067" y="5976892"/>
            <a:ext cx="5418666" cy="523220"/>
          </a:xfrm>
          <a:prstGeom prst="rect">
            <a:avLst/>
          </a:prstGeom>
          <a:noFill/>
        </p:spPr>
        <p:txBody>
          <a:bodyPr wrap="square" rtlCol="0">
            <a:spAutoFit/>
          </a:bodyPr>
          <a:lstStyle/>
          <a:p>
            <a:r>
              <a:rPr lang="zh-CN" altLang="en-US" sz="1400" dirty="0" smtClean="0"/>
              <a:t>强化学习中的状态对于每一步的调整要有指导意义，所以这里的空间位置并不方便直接作为状态 </a:t>
            </a:r>
            <a:endParaRPr lang="zh-CN" altLang="en-US" sz="1400" dirty="0"/>
          </a:p>
        </p:txBody>
      </p:sp>
    </p:spTree>
    <p:extLst>
      <p:ext uri="{BB962C8B-B14F-4D97-AF65-F5344CB8AC3E}">
        <p14:creationId xmlns:p14="http://schemas.microsoft.com/office/powerpoint/2010/main" val="28602679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823439" y="611851"/>
            <a:ext cx="4584589" cy="2755631"/>
          </a:xfrm>
          <a:prstGeom prst="rect">
            <a:avLst/>
          </a:prstGeom>
        </p:spPr>
      </p:pic>
      <p:sp>
        <p:nvSpPr>
          <p:cNvPr id="3" name="文本框 2"/>
          <p:cNvSpPr txBox="1"/>
          <p:nvPr/>
        </p:nvSpPr>
        <p:spPr>
          <a:xfrm>
            <a:off x="6350000" y="1198033"/>
            <a:ext cx="4495800" cy="646331"/>
          </a:xfrm>
          <a:prstGeom prst="rect">
            <a:avLst/>
          </a:prstGeom>
          <a:noFill/>
        </p:spPr>
        <p:txBody>
          <a:bodyPr wrap="square" rtlCol="0">
            <a:spAutoFit/>
          </a:bodyPr>
          <a:lstStyle/>
          <a:p>
            <a:r>
              <a:rPr lang="en-US" altLang="zh-CN" dirty="0" smtClean="0"/>
              <a:t>RL 20</a:t>
            </a:r>
            <a:r>
              <a:rPr lang="zh-CN" altLang="en-US" dirty="0" smtClean="0"/>
              <a:t>代最好的结果是</a:t>
            </a:r>
            <a:r>
              <a:rPr lang="en-US" altLang="zh-CN" dirty="0" smtClean="0"/>
              <a:t>18.80 CMA-ES</a:t>
            </a:r>
            <a:r>
              <a:rPr lang="zh-CN" altLang="en-US" dirty="0" smtClean="0"/>
              <a:t>是</a:t>
            </a:r>
            <a:r>
              <a:rPr lang="en-US" altLang="zh-CN" dirty="0" smtClean="0"/>
              <a:t>19.29</a:t>
            </a:r>
            <a:endParaRPr lang="zh-CN" altLang="en-US" dirty="0"/>
          </a:p>
        </p:txBody>
      </p:sp>
      <p:graphicFrame>
        <p:nvGraphicFramePr>
          <p:cNvPr id="6" name="表格 5"/>
          <p:cNvGraphicFramePr>
            <a:graphicFrameLocks noGrp="1"/>
          </p:cNvGraphicFramePr>
          <p:nvPr>
            <p:extLst>
              <p:ext uri="{D42A27DB-BD31-4B8C-83A1-F6EECF244321}">
                <p14:modId xmlns:p14="http://schemas.microsoft.com/office/powerpoint/2010/main" val="765306193"/>
              </p:ext>
            </p:extLst>
          </p:nvPr>
        </p:nvGraphicFramePr>
        <p:xfrm>
          <a:off x="4122057" y="2896809"/>
          <a:ext cx="8128000" cy="357124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2666803770"/>
                    </a:ext>
                  </a:extLst>
                </a:gridCol>
                <a:gridCol w="2032000">
                  <a:extLst>
                    <a:ext uri="{9D8B030D-6E8A-4147-A177-3AD203B41FA5}">
                      <a16:colId xmlns:a16="http://schemas.microsoft.com/office/drawing/2014/main" val="2915615226"/>
                    </a:ext>
                  </a:extLst>
                </a:gridCol>
                <a:gridCol w="2032000">
                  <a:extLst>
                    <a:ext uri="{9D8B030D-6E8A-4147-A177-3AD203B41FA5}">
                      <a16:colId xmlns:a16="http://schemas.microsoft.com/office/drawing/2014/main" val="1700740227"/>
                    </a:ext>
                  </a:extLst>
                </a:gridCol>
                <a:gridCol w="2032000">
                  <a:extLst>
                    <a:ext uri="{9D8B030D-6E8A-4147-A177-3AD203B41FA5}">
                      <a16:colId xmlns:a16="http://schemas.microsoft.com/office/drawing/2014/main" val="3805570505"/>
                    </a:ext>
                  </a:extLst>
                </a:gridCol>
              </a:tblGrid>
              <a:tr h="370840">
                <a:tc>
                  <a:txBody>
                    <a:bodyPr/>
                    <a:lstStyle/>
                    <a:p>
                      <a:endParaRPr lang="zh-CN" altLang="en-US" dirty="0"/>
                    </a:p>
                  </a:txBody>
                  <a:tcPr/>
                </a:tc>
                <a:tc>
                  <a:txBody>
                    <a:bodyPr/>
                    <a:lstStyle/>
                    <a:p>
                      <a:r>
                        <a:rPr lang="en-US" altLang="zh-CN" dirty="0" err="1" smtClean="0"/>
                        <a:t>cmaes</a:t>
                      </a:r>
                      <a:endParaRPr lang="zh-CN" altLang="en-US" dirty="0"/>
                    </a:p>
                  </a:txBody>
                  <a:tcPr/>
                </a:tc>
                <a:tc>
                  <a:txBody>
                    <a:bodyPr/>
                    <a:lstStyle/>
                    <a:p>
                      <a:r>
                        <a:rPr lang="en-US" altLang="zh-CN" dirty="0" smtClean="0"/>
                        <a:t>RL</a:t>
                      </a:r>
                      <a:endParaRPr lang="zh-CN" altLang="en-US" dirty="0"/>
                    </a:p>
                  </a:txBody>
                  <a:tcPr/>
                </a:tc>
                <a:tc>
                  <a:txBody>
                    <a:bodyPr/>
                    <a:lstStyle/>
                    <a:p>
                      <a:endParaRPr lang="zh-CN" altLang="en-US" dirty="0"/>
                    </a:p>
                  </a:txBody>
                  <a:tcPr/>
                </a:tc>
                <a:extLst>
                  <a:ext uri="{0D108BD9-81ED-4DB2-BD59-A6C34878D82A}">
                    <a16:rowId xmlns:a16="http://schemas.microsoft.com/office/drawing/2014/main" val="1174093098"/>
                  </a:ext>
                </a:extLst>
              </a:tr>
              <a:tr h="370840">
                <a:tc>
                  <a:txBody>
                    <a:bodyPr/>
                    <a:lstStyle/>
                    <a:p>
                      <a:r>
                        <a:rPr lang="en-US" altLang="zh-CN" dirty="0" smtClean="0"/>
                        <a:t>U200</a:t>
                      </a:r>
                      <a:endParaRPr lang="zh-CN" altLang="en-US" dirty="0"/>
                    </a:p>
                  </a:txBody>
                  <a:tcPr/>
                </a:tc>
                <a:tc>
                  <a:txBody>
                    <a:bodyPr/>
                    <a:lstStyle/>
                    <a:p>
                      <a:r>
                        <a:rPr lang="en-US" altLang="zh-CN" dirty="0" smtClean="0"/>
                        <a:t>0.8381758</a:t>
                      </a:r>
                    </a:p>
                    <a:p>
                      <a:endParaRPr lang="zh-CN" altLang="en-US" dirty="0"/>
                    </a:p>
                  </a:txBody>
                  <a:tcPr/>
                </a:tc>
                <a:tc>
                  <a:txBody>
                    <a:bodyPr/>
                    <a:lstStyle/>
                    <a:p>
                      <a:r>
                        <a:rPr lang="en-US" altLang="zh-CN" dirty="0" smtClean="0"/>
                        <a:t>0.8364836</a:t>
                      </a:r>
                    </a:p>
                    <a:p>
                      <a:endParaRPr lang="zh-CN" altLang="en-US" dirty="0"/>
                    </a:p>
                  </a:txBody>
                  <a:tcPr/>
                </a:tc>
                <a:tc>
                  <a:txBody>
                    <a:bodyPr/>
                    <a:lstStyle/>
                    <a:p>
                      <a:r>
                        <a:rPr lang="en-US" altLang="zh-CN" dirty="0" smtClean="0"/>
                        <a:t>0.2%</a:t>
                      </a:r>
                      <a:endParaRPr lang="zh-CN" altLang="en-US" dirty="0"/>
                    </a:p>
                  </a:txBody>
                  <a:tcPr/>
                </a:tc>
                <a:extLst>
                  <a:ext uri="{0D108BD9-81ED-4DB2-BD59-A6C34878D82A}">
                    <a16:rowId xmlns:a16="http://schemas.microsoft.com/office/drawing/2014/main" val="3099578945"/>
                  </a:ext>
                </a:extLst>
              </a:tr>
              <a:tr h="370840">
                <a:tc>
                  <a:txBody>
                    <a:bodyPr/>
                    <a:lstStyle/>
                    <a:p>
                      <a:r>
                        <a:rPr lang="en-US" altLang="zh-CN" dirty="0" smtClean="0"/>
                        <a:t>V850</a:t>
                      </a:r>
                      <a:endParaRPr lang="zh-CN" altLang="en-US" dirty="0"/>
                    </a:p>
                  </a:txBody>
                  <a:tcPr/>
                </a:tc>
                <a:tc>
                  <a:txBody>
                    <a:bodyPr/>
                    <a:lstStyle/>
                    <a:p>
                      <a:r>
                        <a:rPr lang="en-US" altLang="zh-CN" dirty="0" smtClean="0"/>
                        <a:t>0.1580657</a:t>
                      </a:r>
                    </a:p>
                    <a:p>
                      <a:endParaRPr lang="zh-CN" altLang="en-US" dirty="0"/>
                    </a:p>
                  </a:txBody>
                  <a:tcPr/>
                </a:tc>
                <a:tc>
                  <a:txBody>
                    <a:bodyPr/>
                    <a:lstStyle/>
                    <a:p>
                      <a:r>
                        <a:rPr lang="en-US" altLang="zh-CN" dirty="0" smtClean="0"/>
                        <a:t>0.1564264</a:t>
                      </a:r>
                    </a:p>
                    <a:p>
                      <a:endParaRPr lang="zh-CN" altLang="en-US" dirty="0"/>
                    </a:p>
                  </a:txBody>
                  <a:tcPr/>
                </a:tc>
                <a:tc>
                  <a:txBody>
                    <a:bodyPr/>
                    <a:lstStyle/>
                    <a:p>
                      <a:r>
                        <a:rPr lang="en-US" altLang="zh-CN" dirty="0" smtClean="0"/>
                        <a:t>1%</a:t>
                      </a:r>
                      <a:endParaRPr lang="zh-CN" altLang="en-US" dirty="0"/>
                    </a:p>
                  </a:txBody>
                  <a:tcPr/>
                </a:tc>
                <a:extLst>
                  <a:ext uri="{0D108BD9-81ED-4DB2-BD59-A6C34878D82A}">
                    <a16:rowId xmlns:a16="http://schemas.microsoft.com/office/drawing/2014/main" val="682455680"/>
                  </a:ext>
                </a:extLst>
              </a:tr>
              <a:tr h="370840">
                <a:tc>
                  <a:txBody>
                    <a:bodyPr/>
                    <a:lstStyle/>
                    <a:p>
                      <a:r>
                        <a:rPr lang="en-US" altLang="zh-CN" dirty="0" smtClean="0"/>
                        <a:t>PRECT</a:t>
                      </a:r>
                      <a:endParaRPr lang="zh-CN" altLang="en-US" dirty="0"/>
                    </a:p>
                  </a:txBody>
                  <a:tcPr/>
                </a:tc>
                <a:tc>
                  <a:txBody>
                    <a:bodyPr/>
                    <a:lstStyle/>
                    <a:p>
                      <a:r>
                        <a:rPr lang="en-US" altLang="zh-CN" dirty="0" smtClean="0"/>
                        <a:t>0.000126466</a:t>
                      </a:r>
                    </a:p>
                    <a:p>
                      <a:endParaRPr lang="zh-CN" altLang="en-US" dirty="0"/>
                    </a:p>
                  </a:txBody>
                  <a:tcPr/>
                </a:tc>
                <a:tc>
                  <a:txBody>
                    <a:bodyPr/>
                    <a:lstStyle/>
                    <a:p>
                      <a:r>
                        <a:rPr lang="en-US" altLang="zh-CN" dirty="0" smtClean="0"/>
                        <a:t>0.000115171</a:t>
                      </a:r>
                    </a:p>
                    <a:p>
                      <a:endParaRPr lang="zh-CN" altLang="en-US" dirty="0"/>
                    </a:p>
                  </a:txBody>
                  <a:tcPr/>
                </a:tc>
                <a:tc>
                  <a:txBody>
                    <a:bodyPr/>
                    <a:lstStyle/>
                    <a:p>
                      <a:r>
                        <a:rPr lang="en-US" altLang="zh-CN" dirty="0" smtClean="0"/>
                        <a:t>9%</a:t>
                      </a:r>
                      <a:endParaRPr lang="zh-CN" altLang="en-US" dirty="0"/>
                    </a:p>
                  </a:txBody>
                  <a:tcPr/>
                </a:tc>
                <a:extLst>
                  <a:ext uri="{0D108BD9-81ED-4DB2-BD59-A6C34878D82A}">
                    <a16:rowId xmlns:a16="http://schemas.microsoft.com/office/drawing/2014/main" val="3141455043"/>
                  </a:ext>
                </a:extLst>
              </a:tr>
              <a:tr h="370840">
                <a:tc>
                  <a:txBody>
                    <a:bodyPr/>
                    <a:lstStyle/>
                    <a:p>
                      <a:r>
                        <a:rPr lang="en-US" altLang="zh-CN" dirty="0" smtClean="0"/>
                        <a:t>Q850</a:t>
                      </a:r>
                      <a:endParaRPr lang="zh-CN" altLang="en-US" dirty="0"/>
                    </a:p>
                  </a:txBody>
                  <a:tcPr/>
                </a:tc>
                <a:tc>
                  <a:txBody>
                    <a:bodyPr/>
                    <a:lstStyle/>
                    <a:p>
                      <a:r>
                        <a:rPr lang="en-US" altLang="zh-CN" dirty="0" smtClean="0"/>
                        <a:t>0.000474374</a:t>
                      </a:r>
                    </a:p>
                    <a:p>
                      <a:endParaRPr lang="zh-CN" altLang="en-US" dirty="0"/>
                    </a:p>
                  </a:txBody>
                  <a:tcPr/>
                </a:tc>
                <a:tc>
                  <a:txBody>
                    <a:bodyPr/>
                    <a:lstStyle/>
                    <a:p>
                      <a:r>
                        <a:rPr lang="en-US" altLang="zh-CN" dirty="0" smtClean="0"/>
                        <a:t>0.000442885</a:t>
                      </a:r>
                    </a:p>
                    <a:p>
                      <a:endParaRPr lang="zh-CN" altLang="en-US" dirty="0"/>
                    </a:p>
                  </a:txBody>
                  <a:tcPr/>
                </a:tc>
                <a:tc>
                  <a:txBody>
                    <a:bodyPr/>
                    <a:lstStyle/>
                    <a:p>
                      <a:r>
                        <a:rPr lang="en-US" altLang="zh-CN" dirty="0" smtClean="0"/>
                        <a:t>7%</a:t>
                      </a:r>
                      <a:endParaRPr lang="zh-CN" altLang="en-US" dirty="0"/>
                    </a:p>
                  </a:txBody>
                  <a:tcPr/>
                </a:tc>
                <a:extLst>
                  <a:ext uri="{0D108BD9-81ED-4DB2-BD59-A6C34878D82A}">
                    <a16:rowId xmlns:a16="http://schemas.microsoft.com/office/drawing/2014/main" val="3151409231"/>
                  </a:ext>
                </a:extLst>
              </a:tr>
              <a:tr h="370840">
                <a:tc>
                  <a:txBody>
                    <a:bodyPr/>
                    <a:lstStyle/>
                    <a:p>
                      <a:r>
                        <a:rPr lang="en-US" altLang="zh-CN" dirty="0" smtClean="0"/>
                        <a:t>T850</a:t>
                      </a:r>
                      <a:endParaRPr lang="zh-CN" altLang="en-US" dirty="0"/>
                    </a:p>
                  </a:txBody>
                  <a:tcPr/>
                </a:tc>
                <a:tc>
                  <a:txBody>
                    <a:bodyPr/>
                    <a:lstStyle/>
                    <a:p>
                      <a:r>
                        <a:rPr lang="en-US" altLang="zh-CN" dirty="0" smtClean="0"/>
                        <a:t>0.7329901</a:t>
                      </a:r>
                    </a:p>
                    <a:p>
                      <a:endParaRPr lang="zh-CN" altLang="en-US" dirty="0"/>
                    </a:p>
                  </a:txBody>
                  <a:tcPr/>
                </a:tc>
                <a:tc>
                  <a:txBody>
                    <a:bodyPr/>
                    <a:lstStyle/>
                    <a:p>
                      <a:r>
                        <a:rPr lang="en-US" altLang="zh-CN" dirty="0" smtClean="0"/>
                        <a:t>0.7403756</a:t>
                      </a:r>
                    </a:p>
                    <a:p>
                      <a:endParaRPr lang="zh-CN" altLang="en-US" dirty="0"/>
                    </a:p>
                  </a:txBody>
                  <a:tcPr/>
                </a:tc>
                <a:tc>
                  <a:txBody>
                    <a:bodyPr/>
                    <a:lstStyle/>
                    <a:p>
                      <a:r>
                        <a:rPr lang="en-US" altLang="zh-CN" dirty="0" smtClean="0"/>
                        <a:t>-1%</a:t>
                      </a:r>
                      <a:endParaRPr lang="zh-CN" altLang="en-US" dirty="0"/>
                    </a:p>
                  </a:txBody>
                  <a:tcPr/>
                </a:tc>
                <a:extLst>
                  <a:ext uri="{0D108BD9-81ED-4DB2-BD59-A6C34878D82A}">
                    <a16:rowId xmlns:a16="http://schemas.microsoft.com/office/drawing/2014/main" val="3998782737"/>
                  </a:ext>
                </a:extLst>
              </a:tr>
            </a:tbl>
          </a:graphicData>
        </a:graphic>
      </p:graphicFrame>
    </p:spTree>
    <p:extLst>
      <p:ext uri="{BB962C8B-B14F-4D97-AF65-F5344CB8AC3E}">
        <p14:creationId xmlns:p14="http://schemas.microsoft.com/office/powerpoint/2010/main" val="12323506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719420" y="1223870"/>
            <a:ext cx="4584589" cy="2755631"/>
          </a:xfrm>
          <a:prstGeom prst="rect">
            <a:avLst/>
          </a:prstGeom>
        </p:spPr>
      </p:pic>
      <p:pic>
        <p:nvPicPr>
          <p:cNvPr id="3" name="图片 2"/>
          <p:cNvPicPr>
            <a:picLocks noChangeAspect="1"/>
          </p:cNvPicPr>
          <p:nvPr/>
        </p:nvPicPr>
        <p:blipFill>
          <a:blip r:embed="rId3"/>
          <a:stretch>
            <a:fillRect/>
          </a:stretch>
        </p:blipFill>
        <p:spPr>
          <a:xfrm>
            <a:off x="5748620" y="1229967"/>
            <a:ext cx="4584589" cy="2749534"/>
          </a:xfrm>
          <a:prstGeom prst="rect">
            <a:avLst/>
          </a:prstGeom>
        </p:spPr>
      </p:pic>
    </p:spTree>
    <p:extLst>
      <p:ext uri="{BB962C8B-B14F-4D97-AF65-F5344CB8AC3E}">
        <p14:creationId xmlns:p14="http://schemas.microsoft.com/office/powerpoint/2010/main" val="22926944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884400" y="943755"/>
            <a:ext cx="4966066" cy="3073955"/>
            <a:chOff x="7699965" y="651379"/>
            <a:chExt cx="4376211" cy="2618488"/>
          </a:xfrm>
        </p:grpSpPr>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99965" y="651379"/>
              <a:ext cx="4164644" cy="2618488"/>
            </a:xfrm>
            <a:prstGeom prst="rect">
              <a:avLst/>
            </a:prstGeom>
          </p:spPr>
        </p:pic>
        <p:sp>
          <p:nvSpPr>
            <p:cNvPr id="4" name="矩形 3"/>
            <p:cNvSpPr/>
            <p:nvPr/>
          </p:nvSpPr>
          <p:spPr>
            <a:xfrm>
              <a:off x="9607296" y="3035808"/>
              <a:ext cx="743712" cy="17068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11332464" y="3062603"/>
              <a:ext cx="743712" cy="17068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10421112" y="2987039"/>
              <a:ext cx="862584" cy="19748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33651" y="873637"/>
            <a:ext cx="3162458" cy="3144073"/>
          </a:xfrm>
          <a:prstGeom prst="rect">
            <a:avLst/>
          </a:prstGeom>
        </p:spPr>
      </p:pic>
      <p:sp>
        <p:nvSpPr>
          <p:cNvPr id="8" name="加号 7"/>
          <p:cNvSpPr/>
          <p:nvPr/>
        </p:nvSpPr>
        <p:spPr>
          <a:xfrm>
            <a:off x="5715000" y="2239433"/>
            <a:ext cx="635000" cy="482600"/>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3748297" y="193645"/>
            <a:ext cx="4893733" cy="400110"/>
          </a:xfrm>
          <a:prstGeom prst="rect">
            <a:avLst/>
          </a:prstGeom>
          <a:noFill/>
        </p:spPr>
        <p:txBody>
          <a:bodyPr wrap="square" rtlCol="0">
            <a:spAutoFit/>
          </a:bodyPr>
          <a:lstStyle/>
          <a:p>
            <a:pPr algn="ctr"/>
            <a:r>
              <a:rPr lang="en-US" altLang="zh-CN" sz="2000" b="1" dirty="0" smtClean="0"/>
              <a:t>DDPG</a:t>
            </a:r>
            <a:r>
              <a:rPr lang="zh-CN" altLang="en-US" sz="2000" b="1" dirty="0" smtClean="0"/>
              <a:t>原理</a:t>
            </a:r>
            <a:endParaRPr lang="zh-CN" altLang="en-US" sz="2000" b="1" dirty="0"/>
          </a:p>
        </p:txBody>
      </p:sp>
      <p:sp>
        <p:nvSpPr>
          <p:cNvPr id="10" name="矩形 9"/>
          <p:cNvSpPr/>
          <p:nvPr/>
        </p:nvSpPr>
        <p:spPr>
          <a:xfrm>
            <a:off x="1011767" y="4608434"/>
            <a:ext cx="10041466" cy="646331"/>
          </a:xfrm>
          <a:prstGeom prst="rect">
            <a:avLst/>
          </a:prstGeom>
        </p:spPr>
        <p:txBody>
          <a:bodyPr wrap="square">
            <a:spAutoFit/>
          </a:bodyPr>
          <a:lstStyle/>
          <a:p>
            <a:r>
              <a:rPr lang="zh-CN" altLang="en-US" dirty="0"/>
              <a:t>以往的实践证明，如果只使用单个”</a:t>
            </a:r>
            <a:r>
              <a:rPr lang="en-US" altLang="zh-CN" dirty="0"/>
              <a:t>Q</a:t>
            </a:r>
            <a:r>
              <a:rPr lang="zh-CN" altLang="en-US" dirty="0"/>
              <a:t>神经网络”的算法，学习过程很不稳定，因为</a:t>
            </a:r>
            <a:r>
              <a:rPr lang="en-US" altLang="zh-CN" dirty="0"/>
              <a:t>Q</a:t>
            </a:r>
            <a:r>
              <a:rPr lang="zh-CN" altLang="en-US" dirty="0"/>
              <a:t>网络的参数在频繁</a:t>
            </a:r>
            <a:r>
              <a:rPr lang="en-US" altLang="zh-CN" dirty="0"/>
              <a:t>gradient update</a:t>
            </a:r>
            <a:r>
              <a:rPr lang="zh-CN" altLang="en-US" dirty="0"/>
              <a:t>的同时，又用于计算</a:t>
            </a:r>
            <a:r>
              <a:rPr lang="en-US" altLang="zh-CN" dirty="0"/>
              <a:t>Q</a:t>
            </a:r>
            <a:r>
              <a:rPr lang="zh-CN" altLang="en-US" dirty="0"/>
              <a:t>网络和策略网络的</a:t>
            </a:r>
            <a:r>
              <a:rPr lang="en-US" altLang="zh-CN" dirty="0"/>
              <a:t>gradient,</a:t>
            </a:r>
            <a:endParaRPr lang="zh-CN" altLang="en-US" dirty="0"/>
          </a:p>
        </p:txBody>
      </p:sp>
      <p:sp>
        <p:nvSpPr>
          <p:cNvPr id="11" name="文本框 10"/>
          <p:cNvSpPr txBox="1"/>
          <p:nvPr/>
        </p:nvSpPr>
        <p:spPr>
          <a:xfrm>
            <a:off x="1046220" y="5436763"/>
            <a:ext cx="10297885" cy="369332"/>
          </a:xfrm>
          <a:prstGeom prst="rect">
            <a:avLst/>
          </a:prstGeom>
          <a:noFill/>
        </p:spPr>
        <p:txBody>
          <a:bodyPr wrap="square" rtlCol="0">
            <a:spAutoFit/>
          </a:bodyPr>
          <a:lstStyle/>
          <a:p>
            <a:r>
              <a:rPr lang="zh-CN" altLang="en-US" dirty="0"/>
              <a:t>通过</a:t>
            </a:r>
            <a:r>
              <a:rPr lang="en-US" altLang="zh-CN" dirty="0"/>
              <a:t>experience replay</a:t>
            </a:r>
            <a:r>
              <a:rPr lang="zh-CN" altLang="en-US" dirty="0"/>
              <a:t>（经验池）的方法来解决相关性及非静态分布问题</a:t>
            </a:r>
            <a:endParaRPr lang="zh-CN" altLang="en-US" dirty="0"/>
          </a:p>
        </p:txBody>
      </p:sp>
      <p:sp>
        <p:nvSpPr>
          <p:cNvPr id="12" name="矩形 11"/>
          <p:cNvSpPr/>
          <p:nvPr/>
        </p:nvSpPr>
        <p:spPr>
          <a:xfrm>
            <a:off x="1011767" y="5978237"/>
            <a:ext cx="10419784" cy="369332"/>
          </a:xfrm>
          <a:prstGeom prst="rect">
            <a:avLst/>
          </a:prstGeom>
        </p:spPr>
        <p:txBody>
          <a:bodyPr wrap="square">
            <a:spAutoFit/>
          </a:bodyPr>
          <a:lstStyle/>
          <a:p>
            <a:r>
              <a:rPr lang="en-US" altLang="zh-CN" b="1" dirty="0">
                <a:solidFill>
                  <a:srgbClr val="2F2F2F"/>
                </a:solidFill>
                <a:latin typeface="-apple-system"/>
              </a:rPr>
              <a:t>TD = r + gamma * f(s') - f(s)</a:t>
            </a:r>
            <a:r>
              <a:rPr lang="en-US" altLang="zh-CN" dirty="0">
                <a:solidFill>
                  <a:srgbClr val="2F2F2F"/>
                </a:solidFill>
                <a:latin typeface="-apple-system"/>
              </a:rPr>
              <a:t>,</a:t>
            </a:r>
            <a:r>
              <a:rPr lang="zh-CN" altLang="en-US" dirty="0">
                <a:solidFill>
                  <a:srgbClr val="2F2F2F"/>
                </a:solidFill>
                <a:latin typeface="-apple-system"/>
              </a:rPr>
              <a:t>这里</a:t>
            </a:r>
            <a:r>
              <a:rPr lang="en-US" altLang="zh-CN" dirty="0">
                <a:solidFill>
                  <a:srgbClr val="2F2F2F"/>
                </a:solidFill>
                <a:latin typeface="-apple-system"/>
              </a:rPr>
              <a:t>f(s)</a:t>
            </a:r>
            <a:r>
              <a:rPr lang="zh-CN" altLang="en-US" dirty="0">
                <a:solidFill>
                  <a:srgbClr val="2F2F2F"/>
                </a:solidFill>
                <a:latin typeface="-apple-system"/>
              </a:rPr>
              <a:t>代表将</a:t>
            </a:r>
            <a:r>
              <a:rPr lang="en-US" altLang="zh-CN" dirty="0">
                <a:solidFill>
                  <a:srgbClr val="2F2F2F"/>
                </a:solidFill>
                <a:latin typeface="-apple-system"/>
              </a:rPr>
              <a:t>s</a:t>
            </a:r>
            <a:r>
              <a:rPr lang="zh-CN" altLang="en-US" dirty="0">
                <a:solidFill>
                  <a:srgbClr val="2F2F2F"/>
                </a:solidFill>
                <a:latin typeface="-apple-system"/>
              </a:rPr>
              <a:t>状态输入到</a:t>
            </a:r>
            <a:r>
              <a:rPr lang="en-US" altLang="zh-CN" dirty="0">
                <a:solidFill>
                  <a:srgbClr val="2F2F2F"/>
                </a:solidFill>
                <a:latin typeface="-apple-system"/>
              </a:rPr>
              <a:t>Critic</a:t>
            </a:r>
            <a:r>
              <a:rPr lang="zh-CN" altLang="en-US" dirty="0">
                <a:solidFill>
                  <a:srgbClr val="2F2F2F"/>
                </a:solidFill>
                <a:latin typeface="-apple-system"/>
              </a:rPr>
              <a:t>神经网络中得到的</a:t>
            </a:r>
            <a:r>
              <a:rPr lang="en-US" altLang="zh-CN" dirty="0">
                <a:solidFill>
                  <a:srgbClr val="2F2F2F"/>
                </a:solidFill>
                <a:latin typeface="-apple-system"/>
              </a:rPr>
              <a:t>Q</a:t>
            </a:r>
            <a:r>
              <a:rPr lang="zh-CN" altLang="en-US" dirty="0">
                <a:solidFill>
                  <a:srgbClr val="2F2F2F"/>
                </a:solidFill>
                <a:latin typeface="-apple-system"/>
              </a:rPr>
              <a:t>值</a:t>
            </a:r>
            <a:endParaRPr lang="zh-CN" altLang="en-US" dirty="0"/>
          </a:p>
        </p:txBody>
      </p:sp>
    </p:spTree>
    <p:extLst>
      <p:ext uri="{BB962C8B-B14F-4D97-AF65-F5344CB8AC3E}">
        <p14:creationId xmlns:p14="http://schemas.microsoft.com/office/powerpoint/2010/main" val="34102995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 y="372149"/>
            <a:ext cx="7527661" cy="5915145"/>
          </a:xfrm>
          <a:prstGeom prst="rect">
            <a:avLst/>
          </a:prstGeom>
        </p:spPr>
      </p:pic>
      <p:pic>
        <p:nvPicPr>
          <p:cNvPr id="3" name="图片 2"/>
          <p:cNvPicPr>
            <a:picLocks noChangeAspect="1"/>
          </p:cNvPicPr>
          <p:nvPr/>
        </p:nvPicPr>
        <p:blipFill>
          <a:blip r:embed="rId3"/>
          <a:stretch>
            <a:fillRect/>
          </a:stretch>
        </p:blipFill>
        <p:spPr>
          <a:xfrm>
            <a:off x="5280020" y="3329721"/>
            <a:ext cx="6945847" cy="3469217"/>
          </a:xfrm>
          <a:prstGeom prst="rect">
            <a:avLst/>
          </a:prstGeom>
        </p:spPr>
      </p:pic>
      <p:pic>
        <p:nvPicPr>
          <p:cNvPr id="4" name="图片 3"/>
          <p:cNvPicPr>
            <a:picLocks noChangeAspect="1"/>
          </p:cNvPicPr>
          <p:nvPr/>
        </p:nvPicPr>
        <p:blipFill>
          <a:blip r:embed="rId4"/>
          <a:stretch>
            <a:fillRect/>
          </a:stretch>
        </p:blipFill>
        <p:spPr>
          <a:xfrm>
            <a:off x="8189444" y="433995"/>
            <a:ext cx="3710455" cy="2581068"/>
          </a:xfrm>
          <a:prstGeom prst="rect">
            <a:avLst/>
          </a:prstGeom>
        </p:spPr>
      </p:pic>
    </p:spTree>
    <p:extLst>
      <p:ext uri="{BB962C8B-B14F-4D97-AF65-F5344CB8AC3E}">
        <p14:creationId xmlns:p14="http://schemas.microsoft.com/office/powerpoint/2010/main" val="237763036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58800" y="537633"/>
            <a:ext cx="11006667" cy="400110"/>
          </a:xfrm>
          <a:prstGeom prst="rect">
            <a:avLst/>
          </a:prstGeom>
          <a:noFill/>
        </p:spPr>
        <p:txBody>
          <a:bodyPr wrap="square" rtlCol="0">
            <a:spAutoFit/>
          </a:bodyPr>
          <a:lstStyle/>
          <a:p>
            <a:pPr algn="ctr"/>
            <a:r>
              <a:rPr lang="zh-CN" altLang="en-US" sz="2000" b="1" dirty="0" smtClean="0"/>
              <a:t>在线学习策略设计</a:t>
            </a:r>
            <a:endParaRPr lang="zh-CN" altLang="en-US" sz="2000" b="1" dirty="0"/>
          </a:p>
        </p:txBody>
      </p:sp>
      <p:sp>
        <p:nvSpPr>
          <p:cNvPr id="4" name="文本框 3"/>
          <p:cNvSpPr txBox="1"/>
          <p:nvPr/>
        </p:nvSpPr>
        <p:spPr>
          <a:xfrm>
            <a:off x="685800" y="1570567"/>
            <a:ext cx="11108267" cy="1754326"/>
          </a:xfrm>
          <a:prstGeom prst="rect">
            <a:avLst/>
          </a:prstGeom>
          <a:noFill/>
        </p:spPr>
        <p:txBody>
          <a:bodyPr wrap="square" rtlCol="0">
            <a:spAutoFit/>
          </a:bodyPr>
          <a:lstStyle/>
          <a:p>
            <a:r>
              <a:rPr lang="en-US" altLang="zh-CN" dirty="0" smtClean="0"/>
              <a:t>1</a:t>
            </a:r>
            <a:r>
              <a:rPr lang="zh-CN" altLang="en-US" dirty="0" smtClean="0"/>
              <a:t>、利用</a:t>
            </a:r>
            <a:r>
              <a:rPr lang="en-US" altLang="zh-CN" dirty="0" smtClean="0"/>
              <a:t>Memory </a:t>
            </a:r>
            <a:r>
              <a:rPr lang="zh-CN" altLang="en-US" dirty="0" smtClean="0"/>
              <a:t>单元 存储（</a:t>
            </a:r>
            <a:r>
              <a:rPr lang="en-US" altLang="zh-CN" dirty="0" err="1" smtClean="0"/>
              <a:t>s,a,r,s</a:t>
            </a:r>
            <a:r>
              <a:rPr lang="en-US" altLang="zh-CN" dirty="0" smtClean="0"/>
              <a:t>’</a:t>
            </a:r>
            <a:r>
              <a:rPr lang="zh-CN" altLang="en-US" dirty="0" smtClean="0"/>
              <a:t>）</a:t>
            </a:r>
            <a:endParaRPr lang="en-US" altLang="zh-CN" dirty="0" smtClean="0"/>
          </a:p>
          <a:p>
            <a:endParaRPr lang="en-US" altLang="zh-CN" dirty="0"/>
          </a:p>
          <a:p>
            <a:r>
              <a:rPr lang="en-US" altLang="zh-CN" dirty="0" smtClean="0"/>
              <a:t>2</a:t>
            </a:r>
            <a:r>
              <a:rPr lang="zh-CN" altLang="en-US" dirty="0" smtClean="0"/>
              <a:t>、每一次（比如这里的</a:t>
            </a:r>
            <a:r>
              <a:rPr lang="en-US" altLang="zh-CN" dirty="0" smtClean="0"/>
              <a:t>5</a:t>
            </a:r>
            <a:r>
              <a:rPr lang="zh-CN" altLang="en-US" dirty="0" smtClean="0"/>
              <a:t>天）训练的模型保存起来，下一次继续训练模型的时候以上一次模型取得的最好的参数作为初始值。然后用在新的时间点开始训练，将新的（</a:t>
            </a:r>
            <a:r>
              <a:rPr lang="en-US" altLang="zh-CN" dirty="0" err="1" smtClean="0"/>
              <a:t>s,a,r,s</a:t>
            </a:r>
            <a:r>
              <a:rPr lang="en-US" altLang="zh-CN" dirty="0" smtClean="0"/>
              <a:t>’</a:t>
            </a:r>
            <a:r>
              <a:rPr lang="zh-CN" altLang="en-US" dirty="0" smtClean="0"/>
              <a:t>）存到</a:t>
            </a:r>
            <a:r>
              <a:rPr lang="en-US" altLang="zh-CN" dirty="0" smtClean="0"/>
              <a:t>Memory</a:t>
            </a:r>
            <a:r>
              <a:rPr lang="zh-CN" altLang="en-US" dirty="0" smtClean="0"/>
              <a:t>，然后随机读取</a:t>
            </a:r>
            <a:r>
              <a:rPr lang="en-US" altLang="zh-CN" dirty="0" smtClean="0"/>
              <a:t>Memory </a:t>
            </a:r>
            <a:r>
              <a:rPr lang="zh-CN" altLang="en-US" dirty="0" smtClean="0"/>
              <a:t>训练</a:t>
            </a:r>
            <a:r>
              <a:rPr lang="en-US" altLang="zh-CN" dirty="0" smtClean="0"/>
              <a:t>state</a:t>
            </a:r>
            <a:r>
              <a:rPr lang="zh-CN" altLang="en-US" dirty="0" smtClean="0"/>
              <a:t>到</a:t>
            </a:r>
            <a:r>
              <a:rPr lang="en-US" altLang="zh-CN" dirty="0" smtClean="0"/>
              <a:t>action</a:t>
            </a:r>
            <a:r>
              <a:rPr lang="zh-CN" altLang="en-US" dirty="0" smtClean="0"/>
              <a:t>模型直至收敛。</a:t>
            </a:r>
            <a:endParaRPr lang="en-US" altLang="zh-CN" dirty="0" smtClean="0"/>
          </a:p>
          <a:p>
            <a:endParaRPr lang="zh-CN" altLang="en-US" dirty="0"/>
          </a:p>
        </p:txBody>
      </p:sp>
    </p:spTree>
    <p:extLst>
      <p:ext uri="{BB962C8B-B14F-4D97-AF65-F5344CB8AC3E}">
        <p14:creationId xmlns:p14="http://schemas.microsoft.com/office/powerpoint/2010/main" val="6616587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58800" y="537633"/>
            <a:ext cx="11006667" cy="400110"/>
          </a:xfrm>
          <a:prstGeom prst="rect">
            <a:avLst/>
          </a:prstGeom>
          <a:noFill/>
        </p:spPr>
        <p:txBody>
          <a:bodyPr wrap="square" rtlCol="0">
            <a:spAutoFit/>
          </a:bodyPr>
          <a:lstStyle/>
          <a:p>
            <a:pPr algn="ctr"/>
            <a:r>
              <a:rPr lang="zh-CN" altLang="en-US" sz="2000" b="1" dirty="0" smtClean="0"/>
              <a:t>在线学习方法调研</a:t>
            </a:r>
            <a:endParaRPr lang="zh-CN" altLang="en-US" sz="2000" b="1" dirty="0"/>
          </a:p>
        </p:txBody>
      </p:sp>
      <p:sp>
        <p:nvSpPr>
          <p:cNvPr id="3" name="文本框 2"/>
          <p:cNvSpPr txBox="1"/>
          <p:nvPr/>
        </p:nvSpPr>
        <p:spPr>
          <a:xfrm>
            <a:off x="353181" y="1108836"/>
            <a:ext cx="11212286" cy="369332"/>
          </a:xfrm>
          <a:prstGeom prst="rect">
            <a:avLst/>
          </a:prstGeom>
          <a:noFill/>
        </p:spPr>
        <p:txBody>
          <a:bodyPr wrap="square" rtlCol="0">
            <a:spAutoFit/>
          </a:bodyPr>
          <a:lstStyle/>
          <a:p>
            <a:r>
              <a:rPr lang="en-US" altLang="zh-CN" dirty="0" smtClean="0"/>
              <a:t>1.</a:t>
            </a:r>
            <a:r>
              <a:rPr lang="zh-CN" altLang="en-US" dirty="0" smtClean="0"/>
              <a:t>参数更新算法</a:t>
            </a:r>
            <a:r>
              <a:rPr lang="en-US" altLang="zh-CN" dirty="0"/>
              <a:t> </a:t>
            </a:r>
            <a:r>
              <a:rPr lang="en-US" altLang="zh-CN" dirty="0" smtClean="0"/>
              <a:t> 2.</a:t>
            </a:r>
            <a:r>
              <a:rPr lang="zh-CN" altLang="en-US" dirty="0" smtClean="0"/>
              <a:t>增加隐藏层神经元的结构更新</a:t>
            </a:r>
            <a:endParaRPr lang="zh-CN" altLang="en-US" dirty="0"/>
          </a:p>
        </p:txBody>
      </p:sp>
      <p:pic>
        <p:nvPicPr>
          <p:cNvPr id="5" name="图片 4"/>
          <p:cNvPicPr>
            <a:picLocks noChangeAspect="1"/>
          </p:cNvPicPr>
          <p:nvPr/>
        </p:nvPicPr>
        <p:blipFill>
          <a:blip r:embed="rId2"/>
          <a:stretch>
            <a:fillRect/>
          </a:stretch>
        </p:blipFill>
        <p:spPr>
          <a:xfrm>
            <a:off x="6520771" y="3113415"/>
            <a:ext cx="4872944" cy="3083515"/>
          </a:xfrm>
          <a:prstGeom prst="rect">
            <a:avLst/>
          </a:prstGeom>
        </p:spPr>
      </p:pic>
      <p:pic>
        <p:nvPicPr>
          <p:cNvPr id="6" name="图片 5"/>
          <p:cNvPicPr>
            <a:picLocks noChangeAspect="1"/>
          </p:cNvPicPr>
          <p:nvPr/>
        </p:nvPicPr>
        <p:blipFill>
          <a:blip r:embed="rId3"/>
          <a:stretch>
            <a:fillRect/>
          </a:stretch>
        </p:blipFill>
        <p:spPr>
          <a:xfrm>
            <a:off x="7700056" y="537633"/>
            <a:ext cx="3642859" cy="2390813"/>
          </a:xfrm>
          <a:prstGeom prst="rect">
            <a:avLst/>
          </a:prstGeom>
        </p:spPr>
      </p:pic>
      <p:pic>
        <p:nvPicPr>
          <p:cNvPr id="8" name="图片 7"/>
          <p:cNvPicPr>
            <a:picLocks noChangeAspect="1"/>
          </p:cNvPicPr>
          <p:nvPr/>
        </p:nvPicPr>
        <p:blipFill>
          <a:blip r:embed="rId4"/>
          <a:stretch>
            <a:fillRect/>
          </a:stretch>
        </p:blipFill>
        <p:spPr>
          <a:xfrm>
            <a:off x="1124857" y="1588322"/>
            <a:ext cx="4516457" cy="5094845"/>
          </a:xfrm>
          <a:prstGeom prst="rect">
            <a:avLst/>
          </a:prstGeom>
        </p:spPr>
      </p:pic>
    </p:spTree>
    <p:extLst>
      <p:ext uri="{BB962C8B-B14F-4D97-AF65-F5344CB8AC3E}">
        <p14:creationId xmlns:p14="http://schemas.microsoft.com/office/powerpoint/2010/main" val="41517300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202267" y="2628900"/>
            <a:ext cx="1439333" cy="3386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第一段时间</a:t>
            </a:r>
            <a:endParaRPr lang="zh-CN" altLang="en-US" dirty="0"/>
          </a:p>
        </p:txBody>
      </p:sp>
      <p:pic>
        <p:nvPicPr>
          <p:cNvPr id="1026" name="Picture 2" descr="https://upload-images.jianshu.io/upload_images/1155267-4362ef3c4906a5fe.png?imageMogr2/auto-orient/strip%7CimageView2/2/w/43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93542" y="2134129"/>
            <a:ext cx="4133850" cy="1666875"/>
          </a:xfrm>
          <a:prstGeom prst="rect">
            <a:avLst/>
          </a:prstGeom>
          <a:noFill/>
          <a:extLst>
            <a:ext uri="{909E8E84-426E-40DD-AFC4-6F175D3DCCD1}">
              <a14:hiddenFill xmlns:a14="http://schemas.microsoft.com/office/drawing/2010/main">
                <a:solidFill>
                  <a:srgbClr val="FFFFFF"/>
                </a:solidFill>
              </a14:hiddenFill>
            </a:ext>
          </a:extLst>
        </p:spPr>
      </p:pic>
      <p:cxnSp>
        <p:nvCxnSpPr>
          <p:cNvPr id="7" name="直接箭头连接符 6"/>
          <p:cNvCxnSpPr>
            <a:stCxn id="4" idx="3"/>
          </p:cNvCxnSpPr>
          <p:nvPr/>
        </p:nvCxnSpPr>
        <p:spPr>
          <a:xfrm flipV="1">
            <a:off x="2641600" y="2798233"/>
            <a:ext cx="397933"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3090334" y="2628900"/>
            <a:ext cx="1439333" cy="3386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第二段时间</a:t>
            </a:r>
            <a:endParaRPr lang="zh-CN" altLang="en-US" dirty="0"/>
          </a:p>
        </p:txBody>
      </p:sp>
      <p:cxnSp>
        <p:nvCxnSpPr>
          <p:cNvPr id="10" name="直接箭头连接符 9"/>
          <p:cNvCxnSpPr/>
          <p:nvPr/>
        </p:nvCxnSpPr>
        <p:spPr>
          <a:xfrm flipV="1">
            <a:off x="4580468" y="2798232"/>
            <a:ext cx="397933"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矩形 10"/>
          <p:cNvSpPr/>
          <p:nvPr/>
        </p:nvSpPr>
        <p:spPr>
          <a:xfrm>
            <a:off x="5029202" y="2628900"/>
            <a:ext cx="1439333" cy="3386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第三段时间</a:t>
            </a:r>
            <a:endParaRPr lang="zh-CN" altLang="en-US" dirty="0"/>
          </a:p>
        </p:txBody>
      </p:sp>
      <p:sp>
        <p:nvSpPr>
          <p:cNvPr id="12" name="文本框 11"/>
          <p:cNvSpPr txBox="1"/>
          <p:nvPr/>
        </p:nvSpPr>
        <p:spPr>
          <a:xfrm>
            <a:off x="745066" y="664634"/>
            <a:ext cx="6045200" cy="369332"/>
          </a:xfrm>
          <a:prstGeom prst="rect">
            <a:avLst/>
          </a:prstGeom>
          <a:noFill/>
        </p:spPr>
        <p:txBody>
          <a:bodyPr wrap="square" rtlCol="0">
            <a:spAutoFit/>
          </a:bodyPr>
          <a:lstStyle/>
          <a:p>
            <a:r>
              <a:rPr lang="zh-CN" altLang="en-US" dirty="0" smtClean="0"/>
              <a:t>方案二：强化学习实时调整方法</a:t>
            </a:r>
            <a:endParaRPr lang="zh-CN" altLang="en-US" dirty="0"/>
          </a:p>
        </p:txBody>
      </p:sp>
      <p:sp>
        <p:nvSpPr>
          <p:cNvPr id="8" name="文本框 7"/>
          <p:cNvSpPr txBox="1"/>
          <p:nvPr/>
        </p:nvSpPr>
        <p:spPr>
          <a:xfrm>
            <a:off x="1090085" y="3661834"/>
            <a:ext cx="7048500" cy="2031325"/>
          </a:xfrm>
          <a:prstGeom prst="rect">
            <a:avLst/>
          </a:prstGeom>
          <a:noFill/>
        </p:spPr>
        <p:txBody>
          <a:bodyPr wrap="square" rtlCol="0">
            <a:spAutoFit/>
          </a:bodyPr>
          <a:lstStyle/>
          <a:p>
            <a:r>
              <a:rPr lang="en-US" altLang="zh-CN" dirty="0" smtClean="0"/>
              <a:t>Action:</a:t>
            </a:r>
            <a:r>
              <a:rPr lang="zh-CN" altLang="en-US" dirty="0" smtClean="0"/>
              <a:t>参数在默认值基础上调整的比例</a:t>
            </a:r>
            <a:endParaRPr lang="en-US" altLang="zh-CN" dirty="0" smtClean="0"/>
          </a:p>
          <a:p>
            <a:r>
              <a:rPr lang="en-US" altLang="zh-CN" dirty="0" smtClean="0"/>
              <a:t>State: </a:t>
            </a:r>
            <a:r>
              <a:rPr lang="zh-CN" altLang="en-US" dirty="0" smtClean="0"/>
              <a:t>时间，模型的输出变量，输出变量的观测值</a:t>
            </a:r>
            <a:endParaRPr lang="en-US" altLang="zh-CN" dirty="0" smtClean="0"/>
          </a:p>
          <a:p>
            <a:r>
              <a:rPr lang="en-US" altLang="zh-CN" dirty="0" smtClean="0"/>
              <a:t>Reward: </a:t>
            </a:r>
            <a:r>
              <a:rPr lang="en-US" altLang="zh-CN" dirty="0" err="1" smtClean="0"/>
              <a:t>mcpi</a:t>
            </a:r>
            <a:endParaRPr lang="en-US" altLang="zh-CN" dirty="0" smtClean="0"/>
          </a:p>
          <a:p>
            <a:r>
              <a:rPr lang="zh-CN" altLang="en-US" dirty="0" smtClean="0"/>
              <a:t>构建</a:t>
            </a:r>
            <a:r>
              <a:rPr lang="en-US" altLang="zh-CN" dirty="0" smtClean="0"/>
              <a:t>state</a:t>
            </a:r>
            <a:r>
              <a:rPr lang="zh-CN" altLang="en-US" dirty="0" smtClean="0"/>
              <a:t>到</a:t>
            </a:r>
            <a:r>
              <a:rPr lang="en-US" altLang="zh-CN" dirty="0" smtClean="0"/>
              <a:t>action</a:t>
            </a:r>
            <a:r>
              <a:rPr lang="zh-CN" altLang="en-US" dirty="0" smtClean="0"/>
              <a:t>的网络</a:t>
            </a:r>
            <a:r>
              <a:rPr lang="en-US" altLang="zh-CN" dirty="0" smtClean="0"/>
              <a:t>,</a:t>
            </a:r>
            <a:r>
              <a:rPr lang="zh-CN" altLang="en-US" dirty="0" smtClean="0"/>
              <a:t>根据每一步的</a:t>
            </a:r>
            <a:r>
              <a:rPr lang="en-US" altLang="zh-CN" dirty="0" smtClean="0"/>
              <a:t>reward</a:t>
            </a:r>
            <a:r>
              <a:rPr lang="zh-CN" altLang="en-US" dirty="0" smtClean="0"/>
              <a:t>来指导网络的参数</a:t>
            </a:r>
            <a:endParaRPr lang="en-US" altLang="zh-CN" dirty="0" smtClean="0"/>
          </a:p>
          <a:p>
            <a:endParaRPr lang="en-US" altLang="zh-CN" dirty="0"/>
          </a:p>
          <a:p>
            <a:endParaRPr lang="en-US" altLang="zh-CN" dirty="0" smtClean="0"/>
          </a:p>
          <a:p>
            <a:r>
              <a:rPr lang="en-US" altLang="zh-CN" dirty="0" smtClean="0"/>
              <a:t>State </a:t>
            </a:r>
            <a:r>
              <a:rPr lang="zh-CN" altLang="en-US" dirty="0" smtClean="0"/>
              <a:t>当前参数的值 输出变量的</a:t>
            </a:r>
            <a:r>
              <a:rPr lang="en-US" altLang="zh-CN" dirty="0" err="1" smtClean="0"/>
              <a:t>mcpi</a:t>
            </a:r>
            <a:r>
              <a:rPr lang="en-US" altLang="zh-CN" dirty="0" smtClean="0"/>
              <a:t> </a:t>
            </a:r>
            <a:endParaRPr lang="zh-CN" altLang="en-US" dirty="0"/>
          </a:p>
        </p:txBody>
      </p:sp>
      <p:cxnSp>
        <p:nvCxnSpPr>
          <p:cNvPr id="16" name="曲线连接符 15"/>
          <p:cNvCxnSpPr>
            <a:stCxn id="4" idx="0"/>
            <a:endCxn id="19" idx="1"/>
          </p:cNvCxnSpPr>
          <p:nvPr/>
        </p:nvCxnSpPr>
        <p:spPr>
          <a:xfrm rot="5400000" flipH="1" flipV="1">
            <a:off x="2315766" y="1625734"/>
            <a:ext cx="609335" cy="1396999"/>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矩形 18"/>
          <p:cNvSpPr/>
          <p:nvPr/>
        </p:nvSpPr>
        <p:spPr>
          <a:xfrm>
            <a:off x="3318933" y="1905000"/>
            <a:ext cx="1016000" cy="2291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900" dirty="0" smtClean="0"/>
              <a:t>更新调整比例</a:t>
            </a:r>
            <a:endParaRPr lang="zh-CN" altLang="en-US" sz="900" dirty="0"/>
          </a:p>
        </p:txBody>
      </p:sp>
      <p:sp>
        <p:nvSpPr>
          <p:cNvPr id="20" name="矩形 19"/>
          <p:cNvSpPr/>
          <p:nvPr/>
        </p:nvSpPr>
        <p:spPr>
          <a:xfrm>
            <a:off x="1201734" y="1954251"/>
            <a:ext cx="1278999" cy="1618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900" dirty="0" smtClean="0"/>
              <a:t>初始化调整比例</a:t>
            </a:r>
            <a:endParaRPr lang="zh-CN" altLang="en-US" sz="900" dirty="0"/>
          </a:p>
        </p:txBody>
      </p:sp>
      <p:sp>
        <p:nvSpPr>
          <p:cNvPr id="26" name="矩形 25"/>
          <p:cNvSpPr/>
          <p:nvPr/>
        </p:nvSpPr>
        <p:spPr>
          <a:xfrm>
            <a:off x="5173133" y="1952334"/>
            <a:ext cx="1016000" cy="2291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900" dirty="0" smtClean="0"/>
              <a:t>更新调整比例</a:t>
            </a:r>
            <a:endParaRPr lang="zh-CN" altLang="en-US" sz="900" dirty="0"/>
          </a:p>
        </p:txBody>
      </p:sp>
      <p:cxnSp>
        <p:nvCxnSpPr>
          <p:cNvPr id="27" name="曲线连接符 26"/>
          <p:cNvCxnSpPr/>
          <p:nvPr/>
        </p:nvCxnSpPr>
        <p:spPr>
          <a:xfrm rot="5400000" flipH="1" flipV="1">
            <a:off x="4177372" y="1673067"/>
            <a:ext cx="609335" cy="1396999"/>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直接连接符 29"/>
          <p:cNvCxnSpPr>
            <a:stCxn id="20" idx="2"/>
          </p:cNvCxnSpPr>
          <p:nvPr/>
        </p:nvCxnSpPr>
        <p:spPr>
          <a:xfrm flipH="1">
            <a:off x="1837267" y="2116150"/>
            <a:ext cx="3967" cy="512750"/>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flipH="1">
            <a:off x="3783540" y="2091525"/>
            <a:ext cx="3967" cy="512750"/>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flipH="1">
            <a:off x="5711692" y="2186510"/>
            <a:ext cx="3967" cy="51275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097708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283725" y="359391"/>
            <a:ext cx="7606353" cy="461665"/>
          </a:xfrm>
          <a:prstGeom prst="rect">
            <a:avLst/>
          </a:prstGeom>
          <a:noFill/>
        </p:spPr>
        <p:txBody>
          <a:bodyPr wrap="square" rtlCol="0">
            <a:spAutoFit/>
          </a:bodyPr>
          <a:lstStyle/>
          <a:p>
            <a:pPr algn="ctr"/>
            <a:r>
              <a:rPr lang="zh-CN" altLang="en-US" sz="2400" b="1" dirty="0" smtClean="0"/>
              <a:t>实验思路</a:t>
            </a:r>
            <a:endParaRPr lang="zh-CN" altLang="en-US" sz="2400" b="1" dirty="0"/>
          </a:p>
        </p:txBody>
      </p:sp>
      <p:sp>
        <p:nvSpPr>
          <p:cNvPr id="3" name="文本框 2"/>
          <p:cNvSpPr txBox="1"/>
          <p:nvPr/>
        </p:nvSpPr>
        <p:spPr>
          <a:xfrm>
            <a:off x="991737" y="2007402"/>
            <a:ext cx="10363200" cy="923330"/>
          </a:xfrm>
          <a:prstGeom prst="rect">
            <a:avLst/>
          </a:prstGeom>
          <a:noFill/>
        </p:spPr>
        <p:txBody>
          <a:bodyPr wrap="square" rtlCol="0">
            <a:spAutoFit/>
          </a:bodyPr>
          <a:lstStyle/>
          <a:p>
            <a:r>
              <a:rPr lang="en-US" altLang="zh-CN" dirty="0" smtClean="0"/>
              <a:t>1.</a:t>
            </a:r>
            <a:r>
              <a:rPr lang="zh-CN" altLang="en-US" dirty="0" smtClean="0"/>
              <a:t>利用强化学习将前</a:t>
            </a:r>
            <a:r>
              <a:rPr lang="en-US" altLang="zh-CN" dirty="0" smtClean="0"/>
              <a:t>20</a:t>
            </a:r>
            <a:r>
              <a:rPr lang="zh-CN" altLang="en-US" dirty="0" smtClean="0"/>
              <a:t>天用来训练，建立</a:t>
            </a:r>
            <a:r>
              <a:rPr lang="en-US" altLang="zh-CN" dirty="0" smtClean="0"/>
              <a:t>observation</a:t>
            </a:r>
            <a:r>
              <a:rPr lang="zh-CN" altLang="en-US" dirty="0" smtClean="0"/>
              <a:t>到</a:t>
            </a:r>
            <a:r>
              <a:rPr lang="en-US" altLang="zh-CN" dirty="0" smtClean="0"/>
              <a:t>action</a:t>
            </a:r>
            <a:r>
              <a:rPr lang="zh-CN" altLang="en-US" dirty="0" smtClean="0"/>
              <a:t>（上一时间步的变量的</a:t>
            </a:r>
            <a:r>
              <a:rPr lang="en-US" altLang="zh-CN" dirty="0" err="1" smtClean="0"/>
              <a:t>rms_ratio</a:t>
            </a:r>
            <a:r>
              <a:rPr lang="zh-CN" altLang="en-US" dirty="0" smtClean="0"/>
              <a:t>到不确定参数的调整比例）的模型，利用</a:t>
            </a:r>
            <a:r>
              <a:rPr lang="en-US" altLang="zh-CN" dirty="0" err="1" smtClean="0"/>
              <a:t>cmaes</a:t>
            </a:r>
            <a:r>
              <a:rPr lang="zh-CN" altLang="en-US" dirty="0" smtClean="0"/>
              <a:t>优化模型参数</a:t>
            </a:r>
            <a:endParaRPr lang="en-US" altLang="zh-CN" dirty="0" smtClean="0"/>
          </a:p>
          <a:p>
            <a:r>
              <a:rPr lang="en-US" altLang="zh-CN" dirty="0" smtClean="0"/>
              <a:t>2.</a:t>
            </a:r>
            <a:r>
              <a:rPr lang="zh-CN" altLang="en-US" dirty="0" smtClean="0"/>
              <a:t>利用学习到的模型预测后面</a:t>
            </a:r>
            <a:r>
              <a:rPr lang="en-US" altLang="zh-CN" dirty="0" smtClean="0"/>
              <a:t>5</a:t>
            </a:r>
            <a:r>
              <a:rPr lang="zh-CN" altLang="en-US" dirty="0" smtClean="0"/>
              <a:t>天的结果</a:t>
            </a:r>
            <a:endParaRPr lang="zh-CN" altLang="en-US" dirty="0"/>
          </a:p>
        </p:txBody>
      </p:sp>
      <p:sp>
        <p:nvSpPr>
          <p:cNvPr id="4" name="文本框 3"/>
          <p:cNvSpPr txBox="1"/>
          <p:nvPr/>
        </p:nvSpPr>
        <p:spPr>
          <a:xfrm>
            <a:off x="955343" y="3853220"/>
            <a:ext cx="7597254" cy="646331"/>
          </a:xfrm>
          <a:prstGeom prst="rect">
            <a:avLst/>
          </a:prstGeom>
          <a:noFill/>
        </p:spPr>
        <p:txBody>
          <a:bodyPr wrap="square" rtlCol="0">
            <a:spAutoFit/>
          </a:bodyPr>
          <a:lstStyle/>
          <a:p>
            <a:r>
              <a:rPr lang="en-US" altLang="zh-CN" dirty="0" smtClean="0"/>
              <a:t>1.</a:t>
            </a:r>
            <a:r>
              <a:rPr lang="zh-CN" altLang="en-US" dirty="0" smtClean="0"/>
              <a:t>针对前</a:t>
            </a:r>
            <a:r>
              <a:rPr lang="en-US" altLang="zh-CN" dirty="0" smtClean="0"/>
              <a:t>20</a:t>
            </a:r>
            <a:r>
              <a:rPr lang="zh-CN" altLang="en-US" dirty="0" smtClean="0"/>
              <a:t>天，使用</a:t>
            </a:r>
            <a:r>
              <a:rPr lang="en-US" altLang="zh-CN" dirty="0" err="1" smtClean="0"/>
              <a:t>cmaes</a:t>
            </a:r>
            <a:r>
              <a:rPr lang="zh-CN" altLang="en-US" dirty="0" smtClean="0"/>
              <a:t>算法优化不确定参数，找到前</a:t>
            </a:r>
            <a:r>
              <a:rPr lang="en-US" altLang="zh-CN" dirty="0" smtClean="0"/>
              <a:t>20</a:t>
            </a:r>
            <a:r>
              <a:rPr lang="zh-CN" altLang="en-US" dirty="0" smtClean="0"/>
              <a:t>天的最优参数</a:t>
            </a:r>
            <a:endParaRPr lang="en-US" altLang="zh-CN" dirty="0" smtClean="0"/>
          </a:p>
          <a:p>
            <a:r>
              <a:rPr lang="en-US" altLang="zh-CN" dirty="0" smtClean="0"/>
              <a:t>2.</a:t>
            </a:r>
            <a:r>
              <a:rPr lang="zh-CN" altLang="en-US" dirty="0" smtClean="0"/>
              <a:t>将上述最优参数带入后</a:t>
            </a:r>
            <a:r>
              <a:rPr lang="en-US" altLang="zh-CN" dirty="0" smtClean="0"/>
              <a:t>5</a:t>
            </a:r>
            <a:r>
              <a:rPr lang="zh-CN" altLang="en-US" dirty="0" smtClean="0"/>
              <a:t>天，模拟预测后</a:t>
            </a:r>
            <a:r>
              <a:rPr lang="en-US" altLang="zh-CN" dirty="0" smtClean="0"/>
              <a:t>5</a:t>
            </a:r>
            <a:r>
              <a:rPr lang="zh-CN" altLang="en-US" dirty="0" smtClean="0"/>
              <a:t>天的结果</a:t>
            </a:r>
            <a:endParaRPr lang="zh-CN" altLang="en-US" dirty="0"/>
          </a:p>
        </p:txBody>
      </p:sp>
      <p:sp>
        <p:nvSpPr>
          <p:cNvPr id="5" name="文本框 4"/>
          <p:cNvSpPr txBox="1"/>
          <p:nvPr/>
        </p:nvSpPr>
        <p:spPr>
          <a:xfrm>
            <a:off x="1025856" y="1496117"/>
            <a:ext cx="3894161" cy="374218"/>
          </a:xfrm>
          <a:prstGeom prst="rect">
            <a:avLst/>
          </a:prstGeom>
          <a:noFill/>
        </p:spPr>
        <p:txBody>
          <a:bodyPr wrap="square" rtlCol="0">
            <a:spAutoFit/>
          </a:bodyPr>
          <a:lstStyle/>
          <a:p>
            <a:r>
              <a:rPr lang="zh-CN" altLang="en-US" b="1" dirty="0" smtClean="0"/>
              <a:t>强化学习优化方案</a:t>
            </a:r>
            <a:endParaRPr lang="zh-CN" altLang="en-US" b="1" dirty="0"/>
          </a:p>
        </p:txBody>
      </p:sp>
      <p:sp>
        <p:nvSpPr>
          <p:cNvPr id="6" name="文本框 5"/>
          <p:cNvSpPr txBox="1"/>
          <p:nvPr/>
        </p:nvSpPr>
        <p:spPr>
          <a:xfrm>
            <a:off x="1025857" y="3204867"/>
            <a:ext cx="3894161" cy="374218"/>
          </a:xfrm>
          <a:prstGeom prst="rect">
            <a:avLst/>
          </a:prstGeom>
          <a:noFill/>
        </p:spPr>
        <p:txBody>
          <a:bodyPr wrap="square" rtlCol="0">
            <a:spAutoFit/>
          </a:bodyPr>
          <a:lstStyle/>
          <a:p>
            <a:r>
              <a:rPr lang="zh-CN" altLang="en-US" b="1" dirty="0" smtClean="0"/>
              <a:t>优化算法方案</a:t>
            </a:r>
            <a:endParaRPr lang="zh-CN" altLang="en-US" b="1" dirty="0"/>
          </a:p>
        </p:txBody>
      </p:sp>
    </p:spTree>
    <p:extLst>
      <p:ext uri="{BB962C8B-B14F-4D97-AF65-F5344CB8AC3E}">
        <p14:creationId xmlns:p14="http://schemas.microsoft.com/office/powerpoint/2010/main" val="7345757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378859" y="1593232"/>
            <a:ext cx="2264228" cy="5733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初始参数</a:t>
            </a:r>
            <a:endParaRPr lang="zh-CN" altLang="en-US" dirty="0"/>
          </a:p>
        </p:txBody>
      </p:sp>
      <p:cxnSp>
        <p:nvCxnSpPr>
          <p:cNvPr id="6" name="直接连接符 5"/>
          <p:cNvCxnSpPr>
            <a:stCxn id="4" idx="3"/>
          </p:cNvCxnSpPr>
          <p:nvPr/>
        </p:nvCxnSpPr>
        <p:spPr>
          <a:xfrm flipV="1">
            <a:off x="3643087" y="1876261"/>
            <a:ext cx="1008743" cy="3629"/>
          </a:xfrm>
          <a:prstGeom prst="line">
            <a:avLst/>
          </a:prstGeom>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4651830" y="1615003"/>
            <a:ext cx="2264228" cy="5225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上一</a:t>
            </a:r>
            <a:r>
              <a:rPr lang="zh-CN" altLang="en-US" dirty="0" smtClean="0"/>
              <a:t>步参数*调整比例</a:t>
            </a:r>
            <a:endParaRPr lang="zh-CN" altLang="en-US" dirty="0"/>
          </a:p>
        </p:txBody>
      </p:sp>
      <p:sp>
        <p:nvSpPr>
          <p:cNvPr id="8" name="矩形 7"/>
          <p:cNvSpPr/>
          <p:nvPr/>
        </p:nvSpPr>
        <p:spPr>
          <a:xfrm>
            <a:off x="7924801" y="1593232"/>
            <a:ext cx="2264228" cy="5225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上一步参数*调整比例</a:t>
            </a:r>
          </a:p>
        </p:txBody>
      </p:sp>
      <p:cxnSp>
        <p:nvCxnSpPr>
          <p:cNvPr id="9" name="直接连接符 8"/>
          <p:cNvCxnSpPr/>
          <p:nvPr/>
        </p:nvCxnSpPr>
        <p:spPr>
          <a:xfrm flipV="1">
            <a:off x="7688239" y="1850861"/>
            <a:ext cx="236562" cy="3628"/>
          </a:xfrm>
          <a:prstGeom prst="line">
            <a:avLst/>
          </a:prstGeom>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3846286" y="1104157"/>
            <a:ext cx="1110342" cy="369332"/>
          </a:xfrm>
          <a:prstGeom prst="rect">
            <a:avLst/>
          </a:prstGeom>
          <a:noFill/>
        </p:spPr>
        <p:txBody>
          <a:bodyPr wrap="square" rtlCol="0">
            <a:spAutoFit/>
          </a:bodyPr>
          <a:lstStyle/>
          <a:p>
            <a:r>
              <a:rPr lang="en-US" altLang="zh-CN" dirty="0" smtClean="0"/>
              <a:t>1</a:t>
            </a:r>
            <a:r>
              <a:rPr lang="zh-CN" altLang="en-US" dirty="0" smtClean="0"/>
              <a:t>天</a:t>
            </a:r>
            <a:endParaRPr lang="zh-CN" altLang="en-US" dirty="0"/>
          </a:p>
        </p:txBody>
      </p:sp>
      <p:sp>
        <p:nvSpPr>
          <p:cNvPr id="11" name="文本框 10"/>
          <p:cNvSpPr txBox="1"/>
          <p:nvPr/>
        </p:nvSpPr>
        <p:spPr>
          <a:xfrm>
            <a:off x="6442393" y="3018300"/>
            <a:ext cx="1110342" cy="369332"/>
          </a:xfrm>
          <a:prstGeom prst="rect">
            <a:avLst/>
          </a:prstGeom>
          <a:noFill/>
        </p:spPr>
        <p:txBody>
          <a:bodyPr wrap="square" rtlCol="0">
            <a:spAutoFit/>
          </a:bodyPr>
          <a:lstStyle/>
          <a:p>
            <a:r>
              <a:rPr lang="en-US" altLang="zh-CN" dirty="0" smtClean="0"/>
              <a:t>20</a:t>
            </a:r>
            <a:r>
              <a:rPr lang="zh-CN" altLang="en-US" dirty="0" smtClean="0"/>
              <a:t>天</a:t>
            </a:r>
            <a:endParaRPr lang="zh-CN" altLang="en-US" dirty="0"/>
          </a:p>
        </p:txBody>
      </p:sp>
      <p:sp>
        <p:nvSpPr>
          <p:cNvPr id="13" name="文本框 12"/>
          <p:cNvSpPr txBox="1"/>
          <p:nvPr/>
        </p:nvSpPr>
        <p:spPr>
          <a:xfrm>
            <a:off x="2472267" y="2420547"/>
            <a:ext cx="2979057" cy="369332"/>
          </a:xfrm>
          <a:prstGeom prst="rect">
            <a:avLst/>
          </a:prstGeom>
          <a:noFill/>
        </p:spPr>
        <p:txBody>
          <a:bodyPr wrap="square" rtlCol="0">
            <a:spAutoFit/>
          </a:bodyPr>
          <a:lstStyle/>
          <a:p>
            <a:r>
              <a:rPr lang="zh-CN" altLang="en-US" dirty="0" smtClean="0"/>
              <a:t>从</a:t>
            </a:r>
            <a:r>
              <a:rPr lang="en-US" altLang="zh-CN" dirty="0" smtClean="0"/>
              <a:t>observation</a:t>
            </a:r>
            <a:r>
              <a:rPr lang="zh-CN" altLang="en-US" dirty="0" smtClean="0"/>
              <a:t>计算调整比例</a:t>
            </a:r>
            <a:endParaRPr lang="zh-CN" altLang="en-US" dirty="0"/>
          </a:p>
        </p:txBody>
      </p:sp>
      <p:sp>
        <p:nvSpPr>
          <p:cNvPr id="14" name="文本框 13"/>
          <p:cNvSpPr txBox="1"/>
          <p:nvPr/>
        </p:nvSpPr>
        <p:spPr>
          <a:xfrm>
            <a:off x="6210301" y="2395146"/>
            <a:ext cx="3429000" cy="369332"/>
          </a:xfrm>
          <a:prstGeom prst="rect">
            <a:avLst/>
          </a:prstGeom>
          <a:noFill/>
        </p:spPr>
        <p:txBody>
          <a:bodyPr wrap="square" rtlCol="0">
            <a:spAutoFit/>
          </a:bodyPr>
          <a:lstStyle/>
          <a:p>
            <a:r>
              <a:rPr lang="zh-CN" altLang="en-US" dirty="0" smtClean="0"/>
              <a:t>从</a:t>
            </a:r>
            <a:r>
              <a:rPr lang="en-US" altLang="zh-CN" dirty="0" smtClean="0"/>
              <a:t>observation</a:t>
            </a:r>
            <a:r>
              <a:rPr lang="zh-CN" altLang="en-US" dirty="0" smtClean="0"/>
              <a:t>计算调整比例</a:t>
            </a:r>
            <a:endParaRPr lang="zh-CN" altLang="en-US" dirty="0"/>
          </a:p>
        </p:txBody>
      </p:sp>
      <p:graphicFrame>
        <p:nvGraphicFramePr>
          <p:cNvPr id="16" name="表格 15"/>
          <p:cNvGraphicFramePr>
            <a:graphicFrameLocks noGrp="1"/>
          </p:cNvGraphicFramePr>
          <p:nvPr>
            <p:extLst>
              <p:ext uri="{D42A27DB-BD31-4B8C-83A1-F6EECF244321}">
                <p14:modId xmlns:p14="http://schemas.microsoft.com/office/powerpoint/2010/main" val="3994325115"/>
              </p:ext>
            </p:extLst>
          </p:nvPr>
        </p:nvGraphicFramePr>
        <p:xfrm>
          <a:off x="855261" y="3867247"/>
          <a:ext cx="10772632" cy="1077791"/>
        </p:xfrm>
        <a:graphic>
          <a:graphicData uri="http://schemas.openxmlformats.org/drawingml/2006/table">
            <a:tbl>
              <a:tblPr firstRow="1" bandRow="1">
                <a:tableStyleId>{5C22544A-7EE6-4342-B048-85BDC9FD1C3A}</a:tableStyleId>
              </a:tblPr>
              <a:tblGrid>
                <a:gridCol w="2693158">
                  <a:extLst>
                    <a:ext uri="{9D8B030D-6E8A-4147-A177-3AD203B41FA5}">
                      <a16:colId xmlns:a16="http://schemas.microsoft.com/office/drawing/2014/main" val="3633501937"/>
                    </a:ext>
                  </a:extLst>
                </a:gridCol>
                <a:gridCol w="2693158">
                  <a:extLst>
                    <a:ext uri="{9D8B030D-6E8A-4147-A177-3AD203B41FA5}">
                      <a16:colId xmlns:a16="http://schemas.microsoft.com/office/drawing/2014/main" val="3770025505"/>
                    </a:ext>
                  </a:extLst>
                </a:gridCol>
                <a:gridCol w="2693158">
                  <a:extLst>
                    <a:ext uri="{9D8B030D-6E8A-4147-A177-3AD203B41FA5}">
                      <a16:colId xmlns:a16="http://schemas.microsoft.com/office/drawing/2014/main" val="3706746576"/>
                    </a:ext>
                  </a:extLst>
                </a:gridCol>
                <a:gridCol w="2693158">
                  <a:extLst>
                    <a:ext uri="{9D8B030D-6E8A-4147-A177-3AD203B41FA5}">
                      <a16:colId xmlns:a16="http://schemas.microsoft.com/office/drawing/2014/main" val="394286149"/>
                    </a:ext>
                  </a:extLst>
                </a:gridCol>
              </a:tblGrid>
              <a:tr h="391924">
                <a:tc>
                  <a:txBody>
                    <a:bodyPr/>
                    <a:lstStyle/>
                    <a:p>
                      <a:r>
                        <a:rPr lang="en-US" altLang="zh-CN" dirty="0" smtClean="0">
                          <a:solidFill>
                            <a:schemeClr val="tx1"/>
                          </a:solidFill>
                        </a:rPr>
                        <a:t>action</a:t>
                      </a:r>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dirty="0" smtClean="0">
                          <a:solidFill>
                            <a:schemeClr val="tx1"/>
                          </a:solidFill>
                        </a:rPr>
                        <a:t>Action</a:t>
                      </a:r>
                      <a:r>
                        <a:rPr lang="zh-CN" altLang="en-US" dirty="0" smtClean="0">
                          <a:solidFill>
                            <a:schemeClr val="tx1"/>
                          </a:solidFill>
                        </a:rPr>
                        <a:t>调整范围</a:t>
                      </a:r>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zh-CN" altLang="en-US" dirty="0" smtClean="0">
                          <a:solidFill>
                            <a:schemeClr val="tx1"/>
                          </a:solidFill>
                        </a:rPr>
                        <a:t>状态</a:t>
                      </a:r>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dirty="0" smtClean="0">
                          <a:solidFill>
                            <a:schemeClr val="tx1"/>
                          </a:solidFill>
                        </a:rPr>
                        <a:t>reward</a:t>
                      </a:r>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31512945"/>
                  </a:ext>
                </a:extLst>
              </a:tr>
              <a:tr h="685867">
                <a:tc>
                  <a:txBody>
                    <a:bodyPr/>
                    <a:lstStyle/>
                    <a:p>
                      <a:r>
                        <a:rPr lang="en-US" altLang="zh-CN" dirty="0" smtClean="0"/>
                        <a:t>C0_lnd</a:t>
                      </a:r>
                      <a:r>
                        <a:rPr lang="en-US" altLang="zh-CN" baseline="0" dirty="0" smtClean="0"/>
                        <a:t>,</a:t>
                      </a:r>
                      <a:r>
                        <a:rPr lang="en-US" altLang="zh-CN" dirty="0" smtClean="0"/>
                        <a:t>c0_ocn,ai,tau</a:t>
                      </a:r>
                      <a:r>
                        <a:rPr lang="zh-CN" altLang="en-US" dirty="0" smtClean="0"/>
                        <a:t>调整比例</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dirty="0" smtClean="0"/>
                        <a:t>0.5-1.5</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dirty="0" smtClean="0"/>
                        <a:t>U200,V850,PRECT,Q850,T850</a:t>
                      </a:r>
                      <a:r>
                        <a:rPr lang="zh-CN" altLang="en-US" dirty="0" smtClean="0"/>
                        <a:t>的</a:t>
                      </a:r>
                      <a:r>
                        <a:rPr lang="en-US" altLang="zh-CN" dirty="0" err="1" smtClean="0"/>
                        <a:t>rms</a:t>
                      </a:r>
                      <a:r>
                        <a:rPr lang="en-US" altLang="zh-CN" dirty="0" smtClean="0"/>
                        <a:t>-ratio</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dirty="0" err="1" smtClean="0"/>
                        <a:t>mcpi</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78570288"/>
                  </a:ext>
                </a:extLst>
              </a:tr>
            </a:tbl>
          </a:graphicData>
        </a:graphic>
      </p:graphicFrame>
      <p:sp>
        <p:nvSpPr>
          <p:cNvPr id="18" name="左大括号 17"/>
          <p:cNvSpPr/>
          <p:nvPr/>
        </p:nvSpPr>
        <p:spPr>
          <a:xfrm rot="16200000">
            <a:off x="6605604" y="-620253"/>
            <a:ext cx="144103" cy="6913566"/>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22" name="直接连接符 21"/>
          <p:cNvCxnSpPr/>
          <p:nvPr/>
        </p:nvCxnSpPr>
        <p:spPr>
          <a:xfrm flipV="1">
            <a:off x="6961009" y="1864648"/>
            <a:ext cx="236562" cy="3628"/>
          </a:xfrm>
          <a:prstGeom prst="line">
            <a:avLst/>
          </a:prstGeom>
        </p:spPr>
        <p:style>
          <a:lnRef idx="1">
            <a:schemeClr val="accent1"/>
          </a:lnRef>
          <a:fillRef idx="0">
            <a:schemeClr val="accent1"/>
          </a:fillRef>
          <a:effectRef idx="0">
            <a:schemeClr val="accent1"/>
          </a:effectRef>
          <a:fontRef idx="minor">
            <a:schemeClr val="tx1"/>
          </a:fontRef>
        </p:style>
      </p:cxnSp>
      <p:sp>
        <p:nvSpPr>
          <p:cNvPr id="23" name="文本框 22"/>
          <p:cNvSpPr txBox="1"/>
          <p:nvPr/>
        </p:nvSpPr>
        <p:spPr>
          <a:xfrm>
            <a:off x="7279458" y="1679982"/>
            <a:ext cx="418532" cy="369332"/>
          </a:xfrm>
          <a:prstGeom prst="rect">
            <a:avLst/>
          </a:prstGeom>
          <a:noFill/>
        </p:spPr>
        <p:txBody>
          <a:bodyPr wrap="square" rtlCol="0">
            <a:spAutoFit/>
          </a:bodyPr>
          <a:lstStyle/>
          <a:p>
            <a:r>
              <a:rPr lang="en-US" altLang="zh-CN" dirty="0" smtClean="0"/>
              <a:t>…</a:t>
            </a:r>
            <a:endParaRPr lang="zh-CN" altLang="en-US" dirty="0"/>
          </a:p>
        </p:txBody>
      </p:sp>
      <p:sp>
        <p:nvSpPr>
          <p:cNvPr id="24" name="文本框 23"/>
          <p:cNvSpPr txBox="1"/>
          <p:nvPr/>
        </p:nvSpPr>
        <p:spPr>
          <a:xfrm>
            <a:off x="2283725" y="359391"/>
            <a:ext cx="7606353" cy="461665"/>
          </a:xfrm>
          <a:prstGeom prst="rect">
            <a:avLst/>
          </a:prstGeom>
          <a:noFill/>
        </p:spPr>
        <p:txBody>
          <a:bodyPr wrap="square" rtlCol="0">
            <a:spAutoFit/>
          </a:bodyPr>
          <a:lstStyle/>
          <a:p>
            <a:pPr algn="ctr"/>
            <a:r>
              <a:rPr lang="zh-CN" altLang="en-US" sz="2400" b="1" dirty="0" smtClean="0"/>
              <a:t>实验基本设置</a:t>
            </a:r>
            <a:endParaRPr lang="zh-CN" altLang="en-US" sz="2400" b="1" dirty="0"/>
          </a:p>
        </p:txBody>
      </p:sp>
      <p:sp>
        <p:nvSpPr>
          <p:cNvPr id="25" name="文本框 24"/>
          <p:cNvSpPr txBox="1"/>
          <p:nvPr/>
        </p:nvSpPr>
        <p:spPr>
          <a:xfrm>
            <a:off x="905871" y="5424653"/>
            <a:ext cx="10608860" cy="646331"/>
          </a:xfrm>
          <a:prstGeom prst="rect">
            <a:avLst/>
          </a:prstGeom>
          <a:noFill/>
        </p:spPr>
        <p:txBody>
          <a:bodyPr wrap="square" rtlCol="0">
            <a:spAutoFit/>
          </a:bodyPr>
          <a:lstStyle/>
          <a:p>
            <a:r>
              <a:rPr lang="zh-CN" altLang="en-US" dirty="0" smtClean="0"/>
              <a:t>一些思考：状态的选择最好是对</a:t>
            </a:r>
            <a:r>
              <a:rPr lang="en-US" altLang="zh-CN" dirty="0" smtClean="0"/>
              <a:t>action</a:t>
            </a:r>
            <a:r>
              <a:rPr lang="zh-CN" altLang="en-US" dirty="0" smtClean="0"/>
              <a:t>有指导意义的特征，而对不确定参数有很大影响的有时间、地点以及之前的状态</a:t>
            </a:r>
            <a:endParaRPr lang="zh-CN" altLang="en-US" dirty="0"/>
          </a:p>
        </p:txBody>
      </p:sp>
    </p:spTree>
    <p:extLst>
      <p:ext uri="{BB962C8B-B14F-4D97-AF65-F5344CB8AC3E}">
        <p14:creationId xmlns:p14="http://schemas.microsoft.com/office/powerpoint/2010/main" val="31392232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082722" y="1643468"/>
            <a:ext cx="8498006" cy="1754326"/>
          </a:xfrm>
          <a:prstGeom prst="rect">
            <a:avLst/>
          </a:prstGeom>
          <a:noFill/>
        </p:spPr>
        <p:txBody>
          <a:bodyPr wrap="square" rtlCol="0">
            <a:spAutoFit/>
          </a:bodyPr>
          <a:lstStyle/>
          <a:p>
            <a:r>
              <a:rPr lang="zh-CN" altLang="en-US" dirty="0" smtClean="0"/>
              <a:t>一、构建</a:t>
            </a:r>
            <a:r>
              <a:rPr lang="en-US" altLang="zh-CN" dirty="0" smtClean="0"/>
              <a:t>observation</a:t>
            </a:r>
            <a:r>
              <a:rPr lang="zh-CN" altLang="en-US" dirty="0" smtClean="0"/>
              <a:t>到</a:t>
            </a:r>
            <a:r>
              <a:rPr lang="en-US" altLang="zh-CN" dirty="0" smtClean="0"/>
              <a:t>action</a:t>
            </a:r>
            <a:r>
              <a:rPr lang="zh-CN" altLang="en-US" dirty="0" smtClean="0"/>
              <a:t>的映射模型</a:t>
            </a:r>
            <a:endParaRPr lang="en-US" altLang="zh-CN" dirty="0" smtClean="0"/>
          </a:p>
          <a:p>
            <a:endParaRPr lang="en-US" altLang="zh-CN" dirty="0" smtClean="0"/>
          </a:p>
          <a:p>
            <a:r>
              <a:rPr lang="en-US" altLang="zh-CN" dirty="0" smtClean="0"/>
              <a:t>1.</a:t>
            </a:r>
            <a:r>
              <a:rPr lang="zh-CN" altLang="en-US" dirty="0" smtClean="0"/>
              <a:t>线性模型</a:t>
            </a:r>
            <a:endParaRPr lang="en-US" altLang="zh-CN" dirty="0" smtClean="0"/>
          </a:p>
          <a:p>
            <a:r>
              <a:rPr lang="en-US" altLang="zh-CN" dirty="0" smtClean="0"/>
              <a:t>2.</a:t>
            </a:r>
            <a:r>
              <a:rPr lang="zh-CN" altLang="en-US" dirty="0" smtClean="0"/>
              <a:t>神经网络模型</a:t>
            </a:r>
            <a:endParaRPr lang="en-US" altLang="zh-CN" dirty="0" smtClean="0"/>
          </a:p>
          <a:p>
            <a:endParaRPr lang="en-US" altLang="zh-CN" dirty="0"/>
          </a:p>
          <a:p>
            <a:r>
              <a:rPr lang="zh-CN" altLang="en-US" dirty="0" smtClean="0"/>
              <a:t>二、优化映射模型的参数</a:t>
            </a:r>
            <a:endParaRPr lang="zh-CN" altLang="en-US" dirty="0"/>
          </a:p>
        </p:txBody>
      </p:sp>
      <p:sp>
        <p:nvSpPr>
          <p:cNvPr id="3" name="文本框 2"/>
          <p:cNvSpPr txBox="1"/>
          <p:nvPr/>
        </p:nvSpPr>
        <p:spPr>
          <a:xfrm>
            <a:off x="2283725" y="359391"/>
            <a:ext cx="7606353" cy="461665"/>
          </a:xfrm>
          <a:prstGeom prst="rect">
            <a:avLst/>
          </a:prstGeom>
          <a:noFill/>
        </p:spPr>
        <p:txBody>
          <a:bodyPr wrap="square" rtlCol="0">
            <a:spAutoFit/>
          </a:bodyPr>
          <a:lstStyle/>
          <a:p>
            <a:pPr algn="ctr"/>
            <a:r>
              <a:rPr lang="zh-CN" altLang="en-US" sz="2400" b="1" dirty="0" smtClean="0"/>
              <a:t>实验步骤</a:t>
            </a:r>
            <a:endParaRPr lang="zh-CN" altLang="en-US" sz="2400" b="1" dirty="0"/>
          </a:p>
        </p:txBody>
      </p:sp>
      <p:sp>
        <p:nvSpPr>
          <p:cNvPr id="4" name="爆炸形 1 3"/>
          <p:cNvSpPr/>
          <p:nvPr/>
        </p:nvSpPr>
        <p:spPr>
          <a:xfrm>
            <a:off x="831636" y="4311489"/>
            <a:ext cx="3427652" cy="2081110"/>
          </a:xfrm>
          <a:prstGeom prst="irregularSeal1">
            <a:avLst/>
          </a:prstGeom>
          <a:noFill/>
          <a:ln w="22225"/>
          <a:effectLst>
            <a:glow rad="1016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latin typeface="华文新魏" panose="02010800040101010101" pitchFamily="2" charset="-122"/>
                <a:ea typeface="华文新魏" panose="02010800040101010101" pitchFamily="2" charset="-122"/>
              </a:rPr>
              <a:t>如何利用状态预测</a:t>
            </a:r>
            <a:r>
              <a:rPr lang="en-US" altLang="zh-CN" sz="2000" dirty="0" smtClean="0">
                <a:solidFill>
                  <a:schemeClr val="tx1"/>
                </a:solidFill>
                <a:latin typeface="华文新魏" panose="02010800040101010101" pitchFamily="2" charset="-122"/>
                <a:ea typeface="华文新魏" panose="02010800040101010101" pitchFamily="2" charset="-122"/>
              </a:rPr>
              <a:t>action</a:t>
            </a:r>
            <a:endParaRPr lang="en-US" altLang="zh-CN" sz="2000" dirty="0">
              <a:solidFill>
                <a:schemeClr val="tx1"/>
              </a:solidFill>
              <a:latin typeface="华文新魏" panose="02010800040101010101" pitchFamily="2" charset="-122"/>
              <a:ea typeface="华文新魏" panose="02010800040101010101" pitchFamily="2" charset="-122"/>
            </a:endParaRPr>
          </a:p>
        </p:txBody>
      </p:sp>
      <p:pic>
        <p:nvPicPr>
          <p:cNvPr id="5" name="图片 4"/>
          <p:cNvPicPr>
            <a:picLocks noChangeAspect="1"/>
          </p:cNvPicPr>
          <p:nvPr/>
        </p:nvPicPr>
        <p:blipFill>
          <a:blip r:embed="rId2"/>
          <a:stretch>
            <a:fillRect/>
          </a:stretch>
        </p:blipFill>
        <p:spPr>
          <a:xfrm>
            <a:off x="6479857" y="4879751"/>
            <a:ext cx="2530059" cy="957155"/>
          </a:xfrm>
          <a:prstGeom prst="rect">
            <a:avLst/>
          </a:prstGeom>
        </p:spPr>
      </p:pic>
      <p:sp>
        <p:nvSpPr>
          <p:cNvPr id="6" name="文本框 5"/>
          <p:cNvSpPr txBox="1"/>
          <p:nvPr/>
        </p:nvSpPr>
        <p:spPr>
          <a:xfrm>
            <a:off x="4540153" y="4800403"/>
            <a:ext cx="2724729" cy="400110"/>
          </a:xfrm>
          <a:prstGeom prst="rect">
            <a:avLst/>
          </a:prstGeom>
          <a:noFill/>
        </p:spPr>
        <p:txBody>
          <a:bodyPr wrap="square" rtlCol="0">
            <a:spAutoFit/>
          </a:bodyPr>
          <a:lstStyle/>
          <a:p>
            <a:r>
              <a:rPr lang="en-US" altLang="zh-CN" sz="2000" dirty="0" err="1" smtClean="0">
                <a:latin typeface="华文新魏" panose="02010800040101010101" pitchFamily="2" charset="-122"/>
                <a:ea typeface="华文新魏" panose="02010800040101010101" pitchFamily="2" charset="-122"/>
              </a:rPr>
              <a:t>CMAES_simplex</a:t>
            </a:r>
            <a:r>
              <a:rPr lang="en-US" altLang="zh-CN" sz="2000" dirty="0" smtClean="0">
                <a:latin typeface="华文新魏" panose="02010800040101010101" pitchFamily="2" charset="-122"/>
                <a:ea typeface="华文新魏" panose="02010800040101010101" pitchFamily="2" charset="-122"/>
              </a:rPr>
              <a:t> :</a:t>
            </a:r>
            <a:endParaRPr lang="zh-CN" altLang="en-US" sz="2000" dirty="0">
              <a:latin typeface="华文新魏" panose="02010800040101010101" pitchFamily="2" charset="-122"/>
              <a:ea typeface="华文新魏" panose="02010800040101010101" pitchFamily="2" charset="-122"/>
            </a:endParaRPr>
          </a:p>
        </p:txBody>
      </p:sp>
      <p:sp>
        <p:nvSpPr>
          <p:cNvPr id="7" name="文本框 6"/>
          <p:cNvSpPr txBox="1"/>
          <p:nvPr/>
        </p:nvSpPr>
        <p:spPr>
          <a:xfrm>
            <a:off x="4462768" y="5467574"/>
            <a:ext cx="2650837" cy="369332"/>
          </a:xfrm>
          <a:prstGeom prst="rect">
            <a:avLst/>
          </a:prstGeom>
          <a:noFill/>
        </p:spPr>
        <p:txBody>
          <a:bodyPr wrap="square" rtlCol="0">
            <a:spAutoFit/>
          </a:bodyPr>
          <a:lstStyle/>
          <a:p>
            <a:r>
              <a:rPr lang="en-US" altLang="zh-CN" dirty="0" smtClean="0">
                <a:latin typeface="华文新魏" panose="02010800040101010101" pitchFamily="2" charset="-122"/>
                <a:ea typeface="华文新魏" panose="02010800040101010101" pitchFamily="2" charset="-122"/>
              </a:rPr>
              <a:t>  </a:t>
            </a:r>
            <a:r>
              <a:rPr lang="en-US" altLang="zh-CN" dirty="0" err="1" smtClean="0">
                <a:latin typeface="华文新魏" panose="02010800040101010101" pitchFamily="2" charset="-122"/>
                <a:ea typeface="华文新魏" panose="02010800040101010101" pitchFamily="2" charset="-122"/>
              </a:rPr>
              <a:t>CMAES_complex</a:t>
            </a:r>
            <a:r>
              <a:rPr lang="en-US" altLang="zh-CN" dirty="0" smtClean="0">
                <a:latin typeface="华文新魏" panose="02010800040101010101" pitchFamily="2" charset="-122"/>
                <a:ea typeface="华文新魏" panose="02010800040101010101" pitchFamily="2" charset="-122"/>
              </a:rPr>
              <a:t> :</a:t>
            </a:r>
            <a:endParaRPr lang="zh-CN" altLang="en-US" dirty="0">
              <a:latin typeface="华文新魏" panose="02010800040101010101" pitchFamily="2" charset="-122"/>
              <a:ea typeface="华文新魏" panose="02010800040101010101" pitchFamily="2" charset="-122"/>
            </a:endParaRPr>
          </a:p>
        </p:txBody>
      </p:sp>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25531" y="4127348"/>
            <a:ext cx="2615833" cy="2461960"/>
          </a:xfrm>
          <a:prstGeom prst="rect">
            <a:avLst/>
          </a:prstGeom>
        </p:spPr>
      </p:pic>
      <p:sp>
        <p:nvSpPr>
          <p:cNvPr id="9" name="文本框 8"/>
          <p:cNvSpPr txBox="1"/>
          <p:nvPr/>
        </p:nvSpPr>
        <p:spPr>
          <a:xfrm>
            <a:off x="6988628" y="1259538"/>
            <a:ext cx="1175657" cy="2585323"/>
          </a:xfrm>
          <a:prstGeom prst="rect">
            <a:avLst/>
          </a:prstGeom>
          <a:noFill/>
        </p:spPr>
        <p:txBody>
          <a:bodyPr wrap="square" rtlCol="0">
            <a:spAutoFit/>
          </a:bodyPr>
          <a:lstStyle/>
          <a:p>
            <a:r>
              <a:rPr lang="en-US" altLang="zh-CN" dirty="0" smtClean="0"/>
              <a:t>U200</a:t>
            </a:r>
          </a:p>
          <a:p>
            <a:endParaRPr lang="en-US" altLang="zh-CN" dirty="0" smtClean="0"/>
          </a:p>
          <a:p>
            <a:r>
              <a:rPr lang="en-US" altLang="zh-CN" dirty="0" smtClean="0"/>
              <a:t>V850</a:t>
            </a:r>
          </a:p>
          <a:p>
            <a:endParaRPr lang="en-US" altLang="zh-CN" dirty="0" smtClean="0"/>
          </a:p>
          <a:p>
            <a:r>
              <a:rPr lang="en-US" altLang="zh-CN" dirty="0" smtClean="0"/>
              <a:t>PRECT</a:t>
            </a:r>
          </a:p>
          <a:p>
            <a:endParaRPr lang="en-US" altLang="zh-CN" dirty="0" smtClean="0"/>
          </a:p>
          <a:p>
            <a:r>
              <a:rPr lang="en-US" altLang="zh-CN" dirty="0" smtClean="0"/>
              <a:t>Q850</a:t>
            </a:r>
          </a:p>
          <a:p>
            <a:endParaRPr lang="en-US" altLang="zh-CN" dirty="0" smtClean="0"/>
          </a:p>
          <a:p>
            <a:r>
              <a:rPr lang="en-US" altLang="zh-CN" dirty="0" smtClean="0"/>
              <a:t>T850</a:t>
            </a:r>
          </a:p>
        </p:txBody>
      </p:sp>
      <p:sp>
        <p:nvSpPr>
          <p:cNvPr id="10" name="文本框 9"/>
          <p:cNvSpPr txBox="1"/>
          <p:nvPr/>
        </p:nvSpPr>
        <p:spPr>
          <a:xfrm>
            <a:off x="9244876" y="1458539"/>
            <a:ext cx="1357810" cy="2031325"/>
          </a:xfrm>
          <a:prstGeom prst="rect">
            <a:avLst/>
          </a:prstGeom>
          <a:noFill/>
        </p:spPr>
        <p:txBody>
          <a:bodyPr wrap="square" rtlCol="0">
            <a:spAutoFit/>
          </a:bodyPr>
          <a:lstStyle/>
          <a:p>
            <a:r>
              <a:rPr lang="en-US" altLang="zh-CN" dirty="0"/>
              <a:t>a</a:t>
            </a:r>
            <a:r>
              <a:rPr lang="en-US" altLang="zh-CN" dirty="0" smtClean="0"/>
              <a:t>1_C0_lnd</a:t>
            </a:r>
          </a:p>
          <a:p>
            <a:endParaRPr lang="en-US" altLang="zh-CN" dirty="0"/>
          </a:p>
          <a:p>
            <a:r>
              <a:rPr lang="en-US" altLang="zh-CN" dirty="0"/>
              <a:t>a</a:t>
            </a:r>
            <a:r>
              <a:rPr lang="en-US" altLang="zh-CN" dirty="0" smtClean="0"/>
              <a:t>2_C0_ocn</a:t>
            </a:r>
          </a:p>
          <a:p>
            <a:endParaRPr lang="en-US" altLang="zh-CN" dirty="0"/>
          </a:p>
          <a:p>
            <a:r>
              <a:rPr lang="en-US" altLang="zh-CN" dirty="0"/>
              <a:t>a</a:t>
            </a:r>
            <a:r>
              <a:rPr lang="en-US" altLang="zh-CN" dirty="0" smtClean="0"/>
              <a:t>3_ai</a:t>
            </a:r>
          </a:p>
          <a:p>
            <a:endParaRPr lang="en-US" altLang="zh-CN" dirty="0"/>
          </a:p>
          <a:p>
            <a:r>
              <a:rPr lang="en-US" altLang="zh-CN" dirty="0"/>
              <a:t>a</a:t>
            </a:r>
            <a:r>
              <a:rPr lang="en-US" altLang="zh-CN" dirty="0" smtClean="0"/>
              <a:t>3_tau</a:t>
            </a:r>
          </a:p>
        </p:txBody>
      </p:sp>
      <p:sp>
        <p:nvSpPr>
          <p:cNvPr id="11" name="右箭头 10"/>
          <p:cNvSpPr/>
          <p:nvPr/>
        </p:nvSpPr>
        <p:spPr>
          <a:xfrm>
            <a:off x="8026400" y="2315029"/>
            <a:ext cx="1059543" cy="43542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1450616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stretch>
            <a:fillRect/>
          </a:stretch>
        </p:blipFill>
        <p:spPr>
          <a:xfrm>
            <a:off x="5116945" y="104802"/>
            <a:ext cx="6537565" cy="3714895"/>
          </a:xfrm>
          <a:prstGeom prst="rect">
            <a:avLst/>
          </a:prstGeom>
        </p:spPr>
      </p:pic>
      <p:sp>
        <p:nvSpPr>
          <p:cNvPr id="3" name="圆角矩形 2"/>
          <p:cNvSpPr/>
          <p:nvPr/>
        </p:nvSpPr>
        <p:spPr>
          <a:xfrm>
            <a:off x="267292" y="590000"/>
            <a:ext cx="2743200" cy="53484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altLang="zh-CN" sz="2400" dirty="0" smtClean="0">
                <a:solidFill>
                  <a:schemeClr val="tx1"/>
                </a:solidFill>
                <a:latin typeface="华文新魏" panose="02010800040101010101" pitchFamily="2" charset="-122"/>
                <a:ea typeface="华文新魏" panose="02010800040101010101" pitchFamily="2" charset="-122"/>
              </a:rPr>
              <a:t>CEM</a:t>
            </a:r>
            <a:r>
              <a:rPr lang="zh-CN" altLang="en-US" sz="2400" dirty="0" smtClean="0">
                <a:solidFill>
                  <a:schemeClr val="tx1"/>
                </a:solidFill>
                <a:latin typeface="华文新魏" panose="02010800040101010101" pitchFamily="2" charset="-122"/>
                <a:ea typeface="华文新魏" panose="02010800040101010101" pitchFamily="2" charset="-122"/>
              </a:rPr>
              <a:t>和</a:t>
            </a:r>
            <a:r>
              <a:rPr lang="en-US" altLang="zh-CN" sz="2400" dirty="0" smtClean="0">
                <a:solidFill>
                  <a:schemeClr val="tx1"/>
                </a:solidFill>
                <a:latin typeface="华文新魏" panose="02010800040101010101" pitchFamily="2" charset="-122"/>
                <a:ea typeface="华文新魏" panose="02010800040101010101" pitchFamily="2" charset="-122"/>
              </a:rPr>
              <a:t>CMAES</a:t>
            </a:r>
            <a:endParaRPr lang="en-US" altLang="zh-CN" sz="2400" dirty="0">
              <a:solidFill>
                <a:schemeClr val="tx1"/>
              </a:solidFill>
              <a:latin typeface="华文新魏" panose="02010800040101010101" pitchFamily="2" charset="-122"/>
              <a:ea typeface="华文新魏" panose="02010800040101010101" pitchFamily="2" charset="-122"/>
            </a:endParaRPr>
          </a:p>
        </p:txBody>
      </p:sp>
      <p:pic>
        <p:nvPicPr>
          <p:cNvPr id="2" name="图片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8303" y="1263387"/>
            <a:ext cx="6145240" cy="4607913"/>
          </a:xfrm>
          <a:prstGeom prst="rect">
            <a:avLst/>
          </a:prstGeom>
        </p:spPr>
      </p:pic>
      <p:pic>
        <p:nvPicPr>
          <p:cNvPr id="5" name="图片 4"/>
          <p:cNvPicPr>
            <a:picLocks noChangeAspect="1"/>
          </p:cNvPicPr>
          <p:nvPr/>
        </p:nvPicPr>
        <p:blipFill>
          <a:blip r:embed="rId5"/>
          <a:stretch>
            <a:fillRect/>
          </a:stretch>
        </p:blipFill>
        <p:spPr>
          <a:xfrm>
            <a:off x="7139125" y="3819697"/>
            <a:ext cx="4388114" cy="3038302"/>
          </a:xfrm>
          <a:prstGeom prst="rect">
            <a:avLst/>
          </a:prstGeom>
        </p:spPr>
      </p:pic>
      <p:sp>
        <p:nvSpPr>
          <p:cNvPr id="7" name="矩形 6"/>
          <p:cNvSpPr/>
          <p:nvPr/>
        </p:nvSpPr>
        <p:spPr>
          <a:xfrm>
            <a:off x="3683714" y="5624945"/>
            <a:ext cx="3329992" cy="3325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228303" y="5397176"/>
            <a:ext cx="6910822" cy="78804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dirty="0">
                <a:solidFill>
                  <a:schemeClr val="tx1"/>
                </a:solidFill>
                <a:latin typeface="华文新魏" panose="02010800040101010101" pitchFamily="2" charset="-122"/>
                <a:ea typeface="华文新魏" panose="02010800040101010101" pitchFamily="2" charset="-122"/>
              </a:rPr>
              <a:t>子代在正态分布中抽样产生，通过一代又一代的繁衍不断更新正态分布，使得子代越来越接近最优解</a:t>
            </a:r>
          </a:p>
        </p:txBody>
      </p:sp>
      <p:sp>
        <p:nvSpPr>
          <p:cNvPr id="6" name="矩形 5"/>
          <p:cNvSpPr/>
          <p:nvPr/>
        </p:nvSpPr>
        <p:spPr>
          <a:xfrm>
            <a:off x="6488947" y="6435435"/>
            <a:ext cx="5462016" cy="5364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ltLang="zh-CN" b="1" dirty="0">
                <a:solidFill>
                  <a:srgbClr val="7030A0"/>
                </a:solidFill>
              </a:rPr>
              <a:t>Covariance Matrix Adaptation Evolution Strategy</a:t>
            </a:r>
            <a:endParaRPr lang="zh-CN" altLang="en-US" b="1" dirty="0">
              <a:solidFill>
                <a:srgbClr val="7030A0"/>
              </a:solidFill>
            </a:endParaRPr>
          </a:p>
        </p:txBody>
      </p:sp>
    </p:spTree>
    <p:extLst>
      <p:ext uri="{BB962C8B-B14F-4D97-AF65-F5344CB8AC3E}">
        <p14:creationId xmlns:p14="http://schemas.microsoft.com/office/powerpoint/2010/main" val="4265877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4"/>
          <p:cNvSpPr/>
          <p:nvPr/>
        </p:nvSpPr>
        <p:spPr>
          <a:xfrm>
            <a:off x="211873" y="423746"/>
            <a:ext cx="2743200" cy="53484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altLang="zh-CN" sz="2400" dirty="0" err="1">
                <a:solidFill>
                  <a:schemeClr val="tx1"/>
                </a:solidFill>
                <a:latin typeface="华文新魏" panose="02010800040101010101" pitchFamily="2" charset="-122"/>
                <a:ea typeface="华文新魏" panose="02010800040101010101" pitchFamily="2" charset="-122"/>
              </a:rPr>
              <a:t>O</a:t>
            </a:r>
            <a:r>
              <a:rPr lang="en-US" altLang="zh-CN" sz="2400" dirty="0" err="1" smtClean="0">
                <a:solidFill>
                  <a:schemeClr val="tx1"/>
                </a:solidFill>
                <a:latin typeface="华文新魏" panose="02010800040101010101" pitchFamily="2" charset="-122"/>
                <a:ea typeface="华文新魏" panose="02010800040101010101" pitchFamily="2" charset="-122"/>
              </a:rPr>
              <a:t>penAI</a:t>
            </a:r>
            <a:r>
              <a:rPr lang="en-US" altLang="zh-CN" sz="2400" dirty="0" smtClean="0">
                <a:solidFill>
                  <a:schemeClr val="tx1"/>
                </a:solidFill>
                <a:latin typeface="华文新魏" panose="02010800040101010101" pitchFamily="2" charset="-122"/>
                <a:ea typeface="华文新魏" panose="02010800040101010101" pitchFamily="2" charset="-122"/>
              </a:rPr>
              <a:t>-ES</a:t>
            </a:r>
            <a:endParaRPr lang="en-US" altLang="zh-CN" sz="2400" dirty="0">
              <a:solidFill>
                <a:schemeClr val="tx1"/>
              </a:solidFill>
              <a:latin typeface="华文新魏" panose="02010800040101010101" pitchFamily="2" charset="-122"/>
              <a:ea typeface="华文新魏" panose="02010800040101010101" pitchFamily="2" charset="-122"/>
            </a:endParaRPr>
          </a:p>
        </p:txBody>
      </p:sp>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3125220"/>
            <a:ext cx="12192000" cy="3291802"/>
          </a:xfrm>
          <a:prstGeom prst="rect">
            <a:avLst/>
          </a:prstGeom>
        </p:spPr>
      </p:pic>
      <p:sp>
        <p:nvSpPr>
          <p:cNvPr id="7" name="文本框 6"/>
          <p:cNvSpPr txBox="1"/>
          <p:nvPr/>
        </p:nvSpPr>
        <p:spPr>
          <a:xfrm>
            <a:off x="0" y="6326375"/>
            <a:ext cx="12350469" cy="338554"/>
          </a:xfrm>
          <a:prstGeom prst="rect">
            <a:avLst/>
          </a:prstGeom>
          <a:noFill/>
        </p:spPr>
        <p:txBody>
          <a:bodyPr wrap="square" rtlCol="0">
            <a:spAutoFit/>
          </a:bodyPr>
          <a:lstStyle/>
          <a:p>
            <a:r>
              <a:rPr lang="en-US" altLang="zh-CN" sz="1600" dirty="0" err="1">
                <a:latin typeface="+mj-ea"/>
                <a:ea typeface="+mj-ea"/>
              </a:rPr>
              <a:t>Salimans</a:t>
            </a:r>
            <a:r>
              <a:rPr lang="en-US" altLang="zh-CN" sz="1600" dirty="0">
                <a:latin typeface="+mj-ea"/>
                <a:ea typeface="+mj-ea"/>
              </a:rPr>
              <a:t> T, Ho J, Chen X, et al. Evolution strategies as a scalable alternative to reinforcement learning[J]. </a:t>
            </a:r>
            <a:r>
              <a:rPr lang="en-US" altLang="zh-CN" sz="1600" dirty="0" err="1">
                <a:latin typeface="+mj-ea"/>
                <a:ea typeface="+mj-ea"/>
              </a:rPr>
              <a:t>arXiv</a:t>
            </a:r>
            <a:r>
              <a:rPr lang="en-US" altLang="zh-CN" sz="1600" dirty="0">
                <a:latin typeface="+mj-ea"/>
                <a:ea typeface="+mj-ea"/>
              </a:rPr>
              <a:t> preprint arXiv:1703.03864, 2017.</a:t>
            </a:r>
            <a:endParaRPr lang="zh-CN" altLang="en-US" sz="1600" dirty="0">
              <a:latin typeface="+mj-ea"/>
              <a:ea typeface="+mj-ea"/>
            </a:endParaRPr>
          </a:p>
        </p:txBody>
      </p:sp>
      <p:grpSp>
        <p:nvGrpSpPr>
          <p:cNvPr id="9" name="组合 8"/>
          <p:cNvGrpSpPr/>
          <p:nvPr/>
        </p:nvGrpSpPr>
        <p:grpSpPr>
          <a:xfrm>
            <a:off x="0" y="1097251"/>
            <a:ext cx="7334948" cy="1889306"/>
            <a:chOff x="0" y="1097251"/>
            <a:chExt cx="7334948" cy="1889306"/>
          </a:xfrm>
        </p:grpSpPr>
        <p:pic>
          <p:nvPicPr>
            <p:cNvPr id="2" name="图片 1"/>
            <p:cNvPicPr>
              <a:picLocks noChangeAspect="1"/>
            </p:cNvPicPr>
            <p:nvPr/>
          </p:nvPicPr>
          <p:blipFill>
            <a:blip r:embed="rId4"/>
            <a:stretch>
              <a:fillRect/>
            </a:stretch>
          </p:blipFill>
          <p:spPr>
            <a:xfrm>
              <a:off x="0" y="1097251"/>
              <a:ext cx="7334948" cy="1889306"/>
            </a:xfrm>
            <a:prstGeom prst="rect">
              <a:avLst/>
            </a:prstGeom>
          </p:spPr>
        </p:pic>
        <p:sp>
          <p:nvSpPr>
            <p:cNvPr id="8" name="矩形 7"/>
            <p:cNvSpPr/>
            <p:nvPr/>
          </p:nvSpPr>
          <p:spPr>
            <a:xfrm>
              <a:off x="97536" y="1097251"/>
              <a:ext cx="4815840" cy="13866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 name="图片 2"/>
          <p:cNvPicPr>
            <a:picLocks noChangeAspect="1"/>
          </p:cNvPicPr>
          <p:nvPr/>
        </p:nvPicPr>
        <p:blipFill>
          <a:blip r:embed="rId5"/>
          <a:stretch>
            <a:fillRect/>
          </a:stretch>
        </p:blipFill>
        <p:spPr>
          <a:xfrm>
            <a:off x="6096000" y="510430"/>
            <a:ext cx="6172797" cy="2476127"/>
          </a:xfrm>
          <a:prstGeom prst="rect">
            <a:avLst/>
          </a:prstGeom>
        </p:spPr>
      </p:pic>
    </p:spTree>
    <p:extLst>
      <p:ext uri="{BB962C8B-B14F-4D97-AF65-F5344CB8AC3E}">
        <p14:creationId xmlns:p14="http://schemas.microsoft.com/office/powerpoint/2010/main" val="67837432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283725" y="359391"/>
            <a:ext cx="7606353" cy="461665"/>
          </a:xfrm>
          <a:prstGeom prst="rect">
            <a:avLst/>
          </a:prstGeom>
          <a:noFill/>
        </p:spPr>
        <p:txBody>
          <a:bodyPr wrap="square" rtlCol="0">
            <a:spAutoFit/>
          </a:bodyPr>
          <a:lstStyle/>
          <a:p>
            <a:pPr algn="ctr"/>
            <a:r>
              <a:rPr lang="zh-CN" altLang="en-US" sz="2400" b="1" dirty="0" smtClean="0"/>
              <a:t>初步训练结果</a:t>
            </a:r>
            <a:endParaRPr lang="zh-CN" altLang="en-US" sz="2400" b="1" dirty="0"/>
          </a:p>
        </p:txBody>
      </p:sp>
      <p:pic>
        <p:nvPicPr>
          <p:cNvPr id="5" name="图片 4"/>
          <p:cNvPicPr>
            <a:picLocks noChangeAspect="1"/>
          </p:cNvPicPr>
          <p:nvPr/>
        </p:nvPicPr>
        <p:blipFill>
          <a:blip r:embed="rId2"/>
          <a:stretch>
            <a:fillRect/>
          </a:stretch>
        </p:blipFill>
        <p:spPr>
          <a:xfrm>
            <a:off x="6379567" y="1214862"/>
            <a:ext cx="5607119" cy="2679351"/>
          </a:xfrm>
          <a:prstGeom prst="rect">
            <a:avLst/>
          </a:prstGeom>
        </p:spPr>
      </p:pic>
      <p:pic>
        <p:nvPicPr>
          <p:cNvPr id="6" name="图片 5"/>
          <p:cNvPicPr>
            <a:picLocks noChangeAspect="1"/>
          </p:cNvPicPr>
          <p:nvPr/>
        </p:nvPicPr>
        <p:blipFill>
          <a:blip r:embed="rId3"/>
          <a:stretch>
            <a:fillRect/>
          </a:stretch>
        </p:blipFill>
        <p:spPr>
          <a:xfrm>
            <a:off x="441848" y="4080137"/>
            <a:ext cx="4834096" cy="2466680"/>
          </a:xfrm>
          <a:prstGeom prst="rect">
            <a:avLst/>
          </a:prstGeom>
        </p:spPr>
      </p:pic>
      <p:sp>
        <p:nvSpPr>
          <p:cNvPr id="7" name="矩形 6"/>
          <p:cNvSpPr/>
          <p:nvPr/>
        </p:nvSpPr>
        <p:spPr>
          <a:xfrm>
            <a:off x="6086901" y="4288019"/>
            <a:ext cx="5760057" cy="2220686"/>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smtClean="0">
                <a:solidFill>
                  <a:srgbClr val="FF0000"/>
                </a:solidFill>
              </a:rPr>
              <a:t>目前</a:t>
            </a:r>
            <a:r>
              <a:rPr lang="en-US" altLang="zh-CN" dirty="0" err="1" smtClean="0">
                <a:solidFill>
                  <a:srgbClr val="FF0000"/>
                </a:solidFill>
              </a:rPr>
              <a:t>cmaes</a:t>
            </a:r>
            <a:r>
              <a:rPr lang="zh-CN" altLang="en-US" dirty="0" smtClean="0">
                <a:solidFill>
                  <a:srgbClr val="FF0000"/>
                </a:solidFill>
              </a:rPr>
              <a:t>最好的一组结果按照强化学习每天算</a:t>
            </a:r>
            <a:r>
              <a:rPr lang="en-US" altLang="zh-CN" dirty="0" err="1" smtClean="0">
                <a:solidFill>
                  <a:srgbClr val="FF0000"/>
                </a:solidFill>
              </a:rPr>
              <a:t>mcpi</a:t>
            </a:r>
            <a:r>
              <a:rPr lang="zh-CN" altLang="en-US" dirty="0" smtClean="0">
                <a:solidFill>
                  <a:srgbClr val="FF0000"/>
                </a:solidFill>
              </a:rPr>
              <a:t>的方式计算的结果是</a:t>
            </a:r>
            <a:r>
              <a:rPr lang="en-US" altLang="zh-CN" dirty="0" smtClean="0">
                <a:solidFill>
                  <a:srgbClr val="FF0000"/>
                </a:solidFill>
              </a:rPr>
              <a:t>25.45973</a:t>
            </a:r>
            <a:r>
              <a:rPr lang="zh-CN" altLang="en-US" dirty="0" smtClean="0">
                <a:solidFill>
                  <a:srgbClr val="FF0000"/>
                </a:solidFill>
              </a:rPr>
              <a:t>，强化学习方法获得的结果是</a:t>
            </a:r>
            <a:r>
              <a:rPr lang="en-US" altLang="zh-CN" dirty="0" smtClean="0">
                <a:solidFill>
                  <a:srgbClr val="FF0000"/>
                </a:solidFill>
              </a:rPr>
              <a:t>19.4091</a:t>
            </a:r>
            <a:r>
              <a:rPr lang="zh-CN" altLang="en-US" dirty="0" smtClean="0">
                <a:solidFill>
                  <a:srgbClr val="FF0000"/>
                </a:solidFill>
              </a:rPr>
              <a:t>，比优化算法好</a:t>
            </a:r>
            <a:r>
              <a:rPr lang="en-US" altLang="zh-CN" dirty="0" smtClean="0">
                <a:solidFill>
                  <a:srgbClr val="FF0000"/>
                </a:solidFill>
              </a:rPr>
              <a:t>23.8%</a:t>
            </a:r>
            <a:endParaRPr lang="zh-CN" altLang="en-US" dirty="0">
              <a:solidFill>
                <a:srgbClr val="FF0000"/>
              </a:solidFill>
            </a:endParaRPr>
          </a:p>
        </p:txBody>
      </p:sp>
      <p:graphicFrame>
        <p:nvGraphicFramePr>
          <p:cNvPr id="8" name="图表 7"/>
          <p:cNvGraphicFramePr>
            <a:graphicFrameLocks/>
          </p:cNvGraphicFramePr>
          <p:nvPr>
            <p:extLst>
              <p:ext uri="{D42A27DB-BD31-4B8C-83A1-F6EECF244321}">
                <p14:modId xmlns:p14="http://schemas.microsoft.com/office/powerpoint/2010/main" val="4058600138"/>
              </p:ext>
            </p:extLst>
          </p:nvPr>
        </p:nvGraphicFramePr>
        <p:xfrm>
          <a:off x="703944" y="1078996"/>
          <a:ext cx="4572000" cy="274320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4680945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图表 1"/>
          <p:cNvGraphicFramePr>
            <a:graphicFrameLocks/>
          </p:cNvGraphicFramePr>
          <p:nvPr>
            <p:extLst>
              <p:ext uri="{D42A27DB-BD31-4B8C-83A1-F6EECF244321}">
                <p14:modId xmlns:p14="http://schemas.microsoft.com/office/powerpoint/2010/main" val="3183742591"/>
              </p:ext>
            </p:extLst>
          </p:nvPr>
        </p:nvGraphicFramePr>
        <p:xfrm>
          <a:off x="587829" y="1601062"/>
          <a:ext cx="5268686" cy="3167743"/>
        </p:xfrm>
        <a:graphic>
          <a:graphicData uri="http://schemas.openxmlformats.org/drawingml/2006/chart">
            <c:chart xmlns:c="http://schemas.openxmlformats.org/drawingml/2006/chart" xmlns:r="http://schemas.openxmlformats.org/officeDocument/2006/relationships" r:id="rId2"/>
          </a:graphicData>
        </a:graphic>
      </p:graphicFrame>
      <p:sp>
        <p:nvSpPr>
          <p:cNvPr id="3" name="矩形 2"/>
          <p:cNvSpPr/>
          <p:nvPr/>
        </p:nvSpPr>
        <p:spPr>
          <a:xfrm>
            <a:off x="6224786" y="2074590"/>
            <a:ext cx="5760057" cy="2220686"/>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smtClean="0">
                <a:solidFill>
                  <a:srgbClr val="FF0000"/>
                </a:solidFill>
              </a:rPr>
              <a:t>将优化目标改为和强化学习一致之后，</a:t>
            </a:r>
            <a:r>
              <a:rPr lang="en-US" altLang="zh-CN" dirty="0" err="1" smtClean="0">
                <a:solidFill>
                  <a:srgbClr val="FF0000"/>
                </a:solidFill>
              </a:rPr>
              <a:t>cmaes</a:t>
            </a:r>
            <a:r>
              <a:rPr lang="zh-CN" altLang="en-US" dirty="0" smtClean="0">
                <a:solidFill>
                  <a:srgbClr val="FF0000"/>
                </a:solidFill>
              </a:rPr>
              <a:t>优化结果为</a:t>
            </a:r>
            <a:r>
              <a:rPr lang="en-US" altLang="zh-CN" dirty="0" smtClean="0">
                <a:solidFill>
                  <a:srgbClr val="FF0000"/>
                </a:solidFill>
              </a:rPr>
              <a:t>24.63895</a:t>
            </a:r>
            <a:r>
              <a:rPr lang="zh-CN" altLang="en-US" dirty="0" smtClean="0">
                <a:solidFill>
                  <a:srgbClr val="FF0000"/>
                </a:solidFill>
              </a:rPr>
              <a:t>，强化学习方法获得的结果</a:t>
            </a:r>
            <a:r>
              <a:rPr lang="en-US" altLang="zh-CN" dirty="0" smtClean="0">
                <a:solidFill>
                  <a:srgbClr val="FF0000"/>
                </a:solidFill>
              </a:rPr>
              <a:t>19.4091</a:t>
            </a:r>
            <a:r>
              <a:rPr lang="zh-CN" altLang="en-US" dirty="0" smtClean="0">
                <a:solidFill>
                  <a:srgbClr val="FF0000"/>
                </a:solidFill>
              </a:rPr>
              <a:t>，比</a:t>
            </a:r>
            <a:r>
              <a:rPr lang="en-US" altLang="zh-CN" dirty="0" err="1" smtClean="0">
                <a:solidFill>
                  <a:srgbClr val="FF0000"/>
                </a:solidFill>
              </a:rPr>
              <a:t>cmaes</a:t>
            </a:r>
            <a:r>
              <a:rPr lang="zh-CN" altLang="en-US" dirty="0" smtClean="0">
                <a:solidFill>
                  <a:srgbClr val="FF0000"/>
                </a:solidFill>
              </a:rPr>
              <a:t>优化方法好</a:t>
            </a:r>
            <a:r>
              <a:rPr lang="en-US" altLang="zh-CN" dirty="0" smtClean="0">
                <a:solidFill>
                  <a:srgbClr val="FF0000"/>
                </a:solidFill>
              </a:rPr>
              <a:t>21.2%</a:t>
            </a:r>
            <a:endParaRPr lang="zh-CN" altLang="en-US" dirty="0">
              <a:solidFill>
                <a:srgbClr val="FF0000"/>
              </a:solidFill>
            </a:endParaRPr>
          </a:p>
        </p:txBody>
      </p:sp>
      <p:sp>
        <p:nvSpPr>
          <p:cNvPr id="4" name="文本框 3"/>
          <p:cNvSpPr txBox="1"/>
          <p:nvPr/>
        </p:nvSpPr>
        <p:spPr>
          <a:xfrm>
            <a:off x="2283725" y="359391"/>
            <a:ext cx="7606353" cy="461665"/>
          </a:xfrm>
          <a:prstGeom prst="rect">
            <a:avLst/>
          </a:prstGeom>
          <a:noFill/>
        </p:spPr>
        <p:txBody>
          <a:bodyPr wrap="square" rtlCol="0">
            <a:spAutoFit/>
          </a:bodyPr>
          <a:lstStyle/>
          <a:p>
            <a:pPr algn="ctr"/>
            <a:r>
              <a:rPr lang="zh-CN" altLang="en-US" sz="2400" b="1" dirty="0" smtClean="0"/>
              <a:t>初步训练结果</a:t>
            </a:r>
            <a:endParaRPr lang="zh-CN" altLang="en-US" sz="2400" b="1" dirty="0"/>
          </a:p>
        </p:txBody>
      </p:sp>
    </p:spTree>
    <p:extLst>
      <p:ext uri="{BB962C8B-B14F-4D97-AF65-F5344CB8AC3E}">
        <p14:creationId xmlns:p14="http://schemas.microsoft.com/office/powerpoint/2010/main" val="158300424"/>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6023</TotalTime>
  <Words>1125</Words>
  <Application>Microsoft Office PowerPoint</Application>
  <PresentationFormat>宽屏</PresentationFormat>
  <Paragraphs>154</Paragraphs>
  <Slides>18</Slides>
  <Notes>4</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18</vt:i4>
      </vt:variant>
    </vt:vector>
  </HeadingPairs>
  <TitlesOfParts>
    <vt:vector size="24" baseType="lpstr">
      <vt:lpstr>-apple-system</vt:lpstr>
      <vt:lpstr>等线</vt:lpstr>
      <vt:lpstr>等线 Light</vt:lpstr>
      <vt:lpstr>华文新魏</vt:lpstr>
      <vt:lpstr>Arial</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HuiFuPan.Com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dc:creator>
  <cp:lastModifiedBy>Admin</cp:lastModifiedBy>
  <cp:revision>42</cp:revision>
  <dcterms:created xsi:type="dcterms:W3CDTF">2018-09-03T06:05:54Z</dcterms:created>
  <dcterms:modified xsi:type="dcterms:W3CDTF">2018-10-15T05:18:02Z</dcterms:modified>
</cp:coreProperties>
</file>